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33"/>
  </p:notesMasterIdLst>
  <p:handoutMasterIdLst>
    <p:handoutMasterId r:id="rId34"/>
  </p:handoutMasterIdLst>
  <p:sldIdLst>
    <p:sldId id="300" r:id="rId2"/>
    <p:sldId id="320" r:id="rId3"/>
    <p:sldId id="304" r:id="rId4"/>
    <p:sldId id="305" r:id="rId5"/>
    <p:sldId id="306" r:id="rId6"/>
    <p:sldId id="307" r:id="rId7"/>
    <p:sldId id="308" r:id="rId8"/>
    <p:sldId id="309" r:id="rId9"/>
    <p:sldId id="321" r:id="rId10"/>
    <p:sldId id="301" r:id="rId11"/>
    <p:sldId id="315" r:id="rId12"/>
    <p:sldId id="316" r:id="rId13"/>
    <p:sldId id="317" r:id="rId14"/>
    <p:sldId id="310" r:id="rId15"/>
    <p:sldId id="314" r:id="rId16"/>
    <p:sldId id="322" r:id="rId17"/>
    <p:sldId id="312" r:id="rId18"/>
    <p:sldId id="330" r:id="rId19"/>
    <p:sldId id="331" r:id="rId20"/>
    <p:sldId id="332" r:id="rId21"/>
    <p:sldId id="313" r:id="rId22"/>
    <p:sldId id="318" r:id="rId23"/>
    <p:sldId id="319" r:id="rId24"/>
    <p:sldId id="323" r:id="rId25"/>
    <p:sldId id="302" r:id="rId26"/>
    <p:sldId id="325" r:id="rId27"/>
    <p:sldId id="324" r:id="rId28"/>
    <p:sldId id="326" r:id="rId29"/>
    <p:sldId id="328" r:id="rId30"/>
    <p:sldId id="329" r:id="rId31"/>
    <p:sldId id="327" r:id="rId32"/>
  </p:sldIdLst>
  <p:sldSz cx="9144000" cy="6858000" type="screen4x3"/>
  <p:notesSz cx="6858000" cy="9144000"/>
  <p:custDataLst>
    <p:tags r:id="rId35"/>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3F3F3"/>
    <a:srgbClr val="FD6F7D"/>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2"/>
    <p:restoredTop sz="94694"/>
  </p:normalViewPr>
  <p:slideViewPr>
    <p:cSldViewPr snapToGrid="0">
      <p:cViewPr varScale="1">
        <p:scale>
          <a:sx n="117" d="100"/>
          <a:sy n="117" d="100"/>
        </p:scale>
        <p:origin x="2328"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11/19/25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840E8FAF-0EB9-4F3C-9D18-30F5214B3A3C}" type="slidenum">
              <a:rPr lang="en-US" smtClean="0"/>
              <a:pPr>
                <a:defRPr/>
              </a:pPr>
              <a:t>8</a:t>
            </a:fld>
            <a:endParaRPr lang="en-US"/>
          </a:p>
        </p:txBody>
      </p:sp>
    </p:spTree>
    <p:extLst>
      <p:ext uri="{BB962C8B-B14F-4D97-AF65-F5344CB8AC3E}">
        <p14:creationId xmlns:p14="http://schemas.microsoft.com/office/powerpoint/2010/main" val="369351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40E8FAF-0EB9-4F3C-9D18-30F5214B3A3C}" type="slidenum">
              <a:rPr lang="en-US" smtClean="0"/>
              <a:pPr>
                <a:defRPr/>
              </a:pPr>
              <a:t>27</a:t>
            </a:fld>
            <a:endParaRPr lang="en-US"/>
          </a:p>
        </p:txBody>
      </p:sp>
    </p:spTree>
    <p:extLst>
      <p:ext uri="{BB962C8B-B14F-4D97-AF65-F5344CB8AC3E}">
        <p14:creationId xmlns:p14="http://schemas.microsoft.com/office/powerpoint/2010/main" val="4182740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48882"/>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5582482"/>
            <a:ext cx="6400800" cy="554404"/>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Spooky Bad Paranormal Research</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flipV="1">
            <a:off x="294106" y="5472156"/>
            <a:ext cx="8643661" cy="36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FRS-003-009 - Fall 2025</a:t>
            </a:r>
          </a:p>
        </p:txBody>
      </p:sp>
      <p:sp>
        <p:nvSpPr>
          <p:cNvPr id="5" name="Footer Placeholder 4"/>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Spooky Bad Paranormal Research</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FRS-003-009 - Fall 2025</a:t>
            </a:r>
            <a:endParaRPr lang="en-US" dirty="0"/>
          </a:p>
        </p:txBody>
      </p:sp>
      <p:sp>
        <p:nvSpPr>
          <p:cNvPr id="8" name="Footer Placeholder 7"/>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FRS-003-009 - Fall 2025</a:t>
            </a:r>
            <a:endParaRPr lang="en-US" dirty="0"/>
          </a:p>
        </p:txBody>
      </p:sp>
      <p:sp>
        <p:nvSpPr>
          <p:cNvPr id="4" name="Footer Placeholder 3"/>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FRS-003-009 - Fall 2025</a:t>
            </a:r>
            <a:endParaRPr lang="en-US" dirty="0"/>
          </a:p>
        </p:txBody>
      </p:sp>
      <p:sp>
        <p:nvSpPr>
          <p:cNvPr id="3" name="Footer Placeholder 2"/>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p>
        </p:txBody>
      </p:sp>
      <p:sp>
        <p:nvSpPr>
          <p:cNvPr id="6" name="Footer Placeholder 5"/>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FRS-003-009 - Fall 2025</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Spooky Bad Paranormal Research</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3" name="Picture 12"/>
          <p:cNvPicPr>
            <a:picLocks noChangeAspect="1"/>
          </p:cNvPicPr>
          <p:nvPr userDrawn="1"/>
        </p:nvPicPr>
        <p:blipFill>
          <a:blip r:embed="rId13"/>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transitio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Stargate_Project_(U.S._Army_unit)" TargetMode="External"/><Relationship Id="rId3" Type="http://schemas.openxmlformats.org/officeDocument/2006/relationships/hyperlink" Target="https://en.wikipedia.org/wiki/Augmentation_Research_Center" TargetMode="External"/><Relationship Id="rId7" Type="http://schemas.openxmlformats.org/officeDocument/2006/relationships/hyperlink" Target="https://en.wikipedia.org/wiki/Russell_Targ" TargetMode="External"/><Relationship Id="rId2" Type="http://schemas.openxmlformats.org/officeDocument/2006/relationships/hyperlink" Target="https://en.wikipedia.org/wiki/SRI_International" TargetMode="External"/><Relationship Id="rId1" Type="http://schemas.openxmlformats.org/officeDocument/2006/relationships/slideLayout" Target="../slideLayouts/slideLayout2.xml"/><Relationship Id="rId6" Type="http://schemas.openxmlformats.org/officeDocument/2006/relationships/hyperlink" Target="https://en.wikipedia.org/wiki/Harold_E._Puthoff" TargetMode="External"/><Relationship Id="rId5" Type="http://schemas.openxmlformats.org/officeDocument/2006/relationships/hyperlink" Target="https://en.wikipedia.org/wiki/DARPA" TargetMode="External"/><Relationship Id="rId4" Type="http://schemas.openxmlformats.org/officeDocument/2006/relationships/hyperlink" Target="https://en.wikipedia.org/wiki/ARPANET" TargetMode="External"/><Relationship Id="rId9" Type="http://schemas.openxmlformats.org/officeDocument/2006/relationships/hyperlink" Target="https://en.wikipedia.org/wiki/MKUltra"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Operation_Midnight_Climax"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Joseph_McMoneagle" TargetMode="External"/><Relationship Id="rId2" Type="http://schemas.openxmlformats.org/officeDocument/2006/relationships/hyperlink" Target="https://en.wikipedia.org/wiki/Stargate_Project_(U.S._Army_unit)" TargetMode="External"/><Relationship Id="rId1" Type="http://schemas.openxmlformats.org/officeDocument/2006/relationships/slideLayout" Target="../slideLayouts/slideLayout2.xml"/><Relationship Id="rId6" Type="http://schemas.openxmlformats.org/officeDocument/2006/relationships/hyperlink" Target="https://en.wikipedia.org/wiki/The_Men_Who_Stare_at_Goats_(film)" TargetMode="External"/><Relationship Id="rId5" Type="http://schemas.openxmlformats.org/officeDocument/2006/relationships/hyperlink" Target="https://en.wikipedia.org/wiki/The_Men_Who_Stare_at_Goats" TargetMode="External"/><Relationship Id="rId4" Type="http://schemas.openxmlformats.org/officeDocument/2006/relationships/hyperlink" Target="https://en.wikipedia.org/wiki/Albert_Stubblebin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mxSNuIx4m5k" TargetMode="External"/><Relationship Id="rId2" Type="http://schemas.openxmlformats.org/officeDocument/2006/relationships/hyperlink" Target="https://en.wikipedia.org/wiki/Uri_Geller" TargetMode="Externa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www.youtube.com/watch?v=o96XUgTYxDs"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www.nature.com/articles/251602a0"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Ray_Hyma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slideLayout" Target="../slideLayouts/slideLayout2.xml"/><Relationship Id="rId7" Type="http://schemas.openxmlformats.org/officeDocument/2006/relationships/hyperlink" Target="https://www.imdb.com/title/tt2246565/" TargetMode="Externa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articles.skeptics.nz/1989/11/01/randi-wins-1989-american-physical-societys-forum-award/" TargetMode="External"/><Relationship Id="rId5" Type="http://schemas.openxmlformats.org/officeDocument/2006/relationships/hyperlink" Target="https://www.youtube.com/watch?v=SxTE5c-CWz8" TargetMode="External"/><Relationship Id="rId4" Type="http://schemas.openxmlformats.org/officeDocument/2006/relationships/hyperlink" Target="https://en.wikipedia.org/wiki/James_Randi" TargetMode="External"/><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4.png"/><Relationship Id="rId5" Type="http://schemas.openxmlformats.org/officeDocument/2006/relationships/hyperlink" Target="https://www.cia.gov/readingroom/docs/CIA-RDP96-00791R000100450002-7.pdf" TargetMode="External"/><Relationship Id="rId4" Type="http://schemas.openxmlformats.org/officeDocument/2006/relationships/hyperlink" Target="https://www.youtube.com/watch?v=2dCHUwNdhNU"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ay_Hyman" TargetMode="External"/><Relationship Id="rId2" Type="http://schemas.openxmlformats.org/officeDocument/2006/relationships/hyperlink" Target="https://en.wikipedia.org/wiki/Jessica_Utts" TargetMode="External"/><Relationship Id="rId1" Type="http://schemas.openxmlformats.org/officeDocument/2006/relationships/slideLayout" Target="../slideLayouts/slideLayout2.xml"/><Relationship Id="rId4" Type="http://schemas.openxmlformats.org/officeDocument/2006/relationships/hyperlink" Target="https://irp.fas.org/program/collect/air1995.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James_Randi_Educational_Foundation" TargetMode="External"/><Relationship Id="rId2" Type="http://schemas.openxmlformats.org/officeDocument/2006/relationships/hyperlink" Target="https://en.wikipedia.org/wiki/One_Million_Dollar_Paranormal_Challeng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Sylvia_Brown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Paul_Zenon" TargetMode="External"/><Relationship Id="rId5" Type="http://schemas.openxmlformats.org/officeDocument/2006/relationships/hyperlink" Target="https://en.wikipedia.org/wiki/Rosemary_Altea" TargetMode="External"/><Relationship Id="rId4" Type="http://schemas.openxmlformats.org/officeDocument/2006/relationships/hyperlink" Target="https://www.tvinsider.com/1209511/sylvia-browne-psychic-worst-predictions-covid-video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parapsychologypress.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Spiritualism_(movement)" TargetMode="External"/><Relationship Id="rId2" Type="http://schemas.openxmlformats.org/officeDocument/2006/relationships/hyperlink" Target="https://en.wikipedia.org/wiki/Mediumship" TargetMode="Externa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https://en.wikipedia.org/wiki/Emma_Hardinge_Britten" TargetMode="External"/><Relationship Id="rId4" Type="http://schemas.openxmlformats.org/officeDocument/2006/relationships/hyperlink" Target="https://en.wikipedia.org/wiki/Paschal_Beverly_Randolph"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Ectoplasm_(paranormal)" TargetMode="External"/><Relationship Id="rId7" Type="http://schemas.openxmlformats.org/officeDocument/2006/relationships/image" Target="../media/image7.png"/><Relationship Id="rId2" Type="http://schemas.openxmlformats.org/officeDocument/2006/relationships/hyperlink" Target="https://en.wikipedia.org/wiki/Spirit_photography" TargetMode="Externa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s://en.wikipedia.org/wiki/Spook:_Science_Tackles_the_Afterlife" TargetMode="External"/><Relationship Id="rId4" Type="http://schemas.openxmlformats.org/officeDocument/2006/relationships/hyperlink" Target="https://www.youtube.com/watch?v=A7-LLOVq3xk"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hinese_Water_Torture_Cell" TargetMode="External"/><Relationship Id="rId7" Type="http://schemas.openxmlformats.org/officeDocument/2006/relationships/image" Target="../media/image11.jpeg"/><Relationship Id="rId2" Type="http://schemas.openxmlformats.org/officeDocument/2006/relationships/hyperlink" Target="https://en.wikipedia.org/wiki/Harry_Houdini"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hyperlink" Target="https://www.thegreatharryhoudini.com/boxescapes.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George_Valiantine" TargetMode="External"/><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theguardian.com/stage/2015/aug/10/houdini-and-conan-doyle-impossible-edinburgh-festival" TargetMode="External"/><Relationship Id="rId5" Type="http://schemas.openxmlformats.org/officeDocument/2006/relationships/hyperlink" Target="https://en.wikipedia.org/wiki/Joaqu%C3%ADn_Argamasilla" TargetMode="External"/><Relationship Id="rId4" Type="http://schemas.openxmlformats.org/officeDocument/2006/relationships/hyperlink" Target="https://en.wikipedia.org/wiki/Mina_Crand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American_Society_for_Psychical_Research" TargetMode="External"/><Relationship Id="rId2" Type="http://schemas.openxmlformats.org/officeDocument/2006/relationships/hyperlink" Target="https://www.spr.ac.uk/"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en.wikipedia.org/wiki/College_of_Psychic_Studies" TargetMode="External"/><Relationship Id="rId4" Type="http://schemas.openxmlformats.org/officeDocument/2006/relationships/hyperlink" Target="https://en.wikipedia.org/wiki/Association_for_the_Scientific_Study_of_Anomalous_Phenomen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1CE5-0ED1-1F3B-A9CB-59B3D9475D83}"/>
              </a:ext>
            </a:extLst>
          </p:cNvPr>
          <p:cNvSpPr>
            <a:spLocks noGrp="1"/>
          </p:cNvSpPr>
          <p:nvPr>
            <p:ph type="ctrTitle"/>
          </p:nvPr>
        </p:nvSpPr>
        <p:spPr/>
        <p:txBody>
          <a:bodyPr/>
          <a:lstStyle/>
          <a:p>
            <a:r>
              <a:rPr lang="en-US" dirty="0" err="1"/>
              <a:t>SPooky</a:t>
            </a:r>
            <a:r>
              <a:rPr lang="en-US" dirty="0"/>
              <a:t> Bad Paranormal Studies</a:t>
            </a:r>
          </a:p>
        </p:txBody>
      </p:sp>
      <p:sp>
        <p:nvSpPr>
          <p:cNvPr id="4" name="Subtitle 3">
            <a:extLst>
              <a:ext uri="{FF2B5EF4-FFF2-40B4-BE49-F238E27FC236}">
                <a16:creationId xmlns:a16="http://schemas.microsoft.com/office/drawing/2014/main" id="{054AAFC2-039B-5A2A-C93C-DB9A9EE8AF2E}"/>
              </a:ext>
            </a:extLst>
          </p:cNvPr>
          <p:cNvSpPr>
            <a:spLocks noGrp="1"/>
          </p:cNvSpPr>
          <p:nvPr>
            <p:ph type="subTitle" idx="1"/>
          </p:nvPr>
        </p:nvSpPr>
        <p:spPr/>
        <p:txBody>
          <a:bodyPr>
            <a:normAutofit fontScale="62500" lnSpcReduction="20000"/>
          </a:bodyPr>
          <a:lstStyle/>
          <a:p>
            <a:r>
              <a:rPr lang="en-US" dirty="0"/>
              <a:t>Eric Prebys</a:t>
            </a:r>
          </a:p>
          <a:p>
            <a:r>
              <a:rPr lang="en-US" dirty="0"/>
              <a:t>FRS-003-009</a:t>
            </a:r>
          </a:p>
        </p:txBody>
      </p:sp>
      <p:pic>
        <p:nvPicPr>
          <p:cNvPr id="1026" name="Picture 2" descr="Catholic Paranormal Investigations | Catholic Answers Magazine">
            <a:extLst>
              <a:ext uri="{FF2B5EF4-FFF2-40B4-BE49-F238E27FC236}">
                <a16:creationId xmlns:a16="http://schemas.microsoft.com/office/drawing/2014/main" id="{16772BC5-C63F-B558-2119-1E076D04FB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57" y="721114"/>
            <a:ext cx="8235043" cy="27450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4E28-0A7B-9DB0-223A-ADEA2AD96AA1}"/>
              </a:ext>
            </a:extLst>
          </p:cNvPr>
          <p:cNvSpPr>
            <a:spLocks noGrp="1"/>
          </p:cNvSpPr>
          <p:nvPr>
            <p:ph type="title"/>
          </p:nvPr>
        </p:nvSpPr>
        <p:spPr/>
        <p:txBody>
          <a:bodyPr/>
          <a:lstStyle/>
          <a:p>
            <a:r>
              <a:rPr lang="en-US" dirty="0"/>
              <a:t>Psychic Research in Ghostbusters (1984)</a:t>
            </a:r>
          </a:p>
        </p:txBody>
      </p:sp>
      <p:pic>
        <p:nvPicPr>
          <p:cNvPr id="7" name="Ghostbusters (1984) - Venkman's ESP Test Scene ¦ Movieclips (1080p_24fps_H264-128kbit_AAC)">
            <a:hlinkClick r:id="" action="ppaction://media"/>
            <a:extLst>
              <a:ext uri="{FF2B5EF4-FFF2-40B4-BE49-F238E27FC236}">
                <a16:creationId xmlns:a16="http://schemas.microsoft.com/office/drawing/2014/main" id="{15575E25-3646-CD6D-68CE-17FD50C762E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1713" y="1315357"/>
            <a:ext cx="8229600" cy="4629150"/>
          </a:xfrm>
        </p:spPr>
      </p:pic>
      <p:sp>
        <p:nvSpPr>
          <p:cNvPr id="4" name="Date Placeholder 3">
            <a:extLst>
              <a:ext uri="{FF2B5EF4-FFF2-40B4-BE49-F238E27FC236}">
                <a16:creationId xmlns:a16="http://schemas.microsoft.com/office/drawing/2014/main" id="{CA7EEA3F-A0AC-0D68-E07A-B966FA8C8A5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6AAB1A6-CE12-BF85-E2AD-FCBF2C1150D7}"/>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F4C2C7B4-FF8E-46A3-AB0F-6FF1B8818D3C}"/>
              </a:ext>
            </a:extLst>
          </p:cNvPr>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sp>
        <p:nvSpPr>
          <p:cNvPr id="8" name="TextBox 7">
            <a:extLst>
              <a:ext uri="{FF2B5EF4-FFF2-40B4-BE49-F238E27FC236}">
                <a16:creationId xmlns:a16="http://schemas.microsoft.com/office/drawing/2014/main" id="{503E90EC-FE16-CF53-9C4A-68C40DAA1E37}"/>
              </a:ext>
            </a:extLst>
          </p:cNvPr>
          <p:cNvSpPr txBox="1"/>
          <p:nvPr/>
        </p:nvSpPr>
        <p:spPr>
          <a:xfrm>
            <a:off x="656409" y="6160209"/>
            <a:ext cx="7641771" cy="338554"/>
          </a:xfrm>
          <a:prstGeom prst="rect">
            <a:avLst/>
          </a:prstGeom>
          <a:noFill/>
        </p:spPr>
        <p:txBody>
          <a:bodyPr wrap="square" rtlCol="0">
            <a:spAutoFit/>
          </a:bodyPr>
          <a:lstStyle/>
          <a:p>
            <a:pPr algn="ctr"/>
            <a:r>
              <a:rPr lang="en-US" sz="1600" dirty="0">
                <a:latin typeface="+mn-lt"/>
              </a:rPr>
              <a:t>Beyond the obvious, what are some things wrong with this protocol?</a:t>
            </a:r>
          </a:p>
        </p:txBody>
      </p:sp>
    </p:spTree>
    <p:extLst>
      <p:ext uri="{BB962C8B-B14F-4D97-AF65-F5344CB8AC3E}">
        <p14:creationId xmlns:p14="http://schemas.microsoft.com/office/powerpoint/2010/main" val="167398442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4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1A3B-5582-2ADA-8768-243AF38E03AA}"/>
              </a:ext>
            </a:extLst>
          </p:cNvPr>
          <p:cNvSpPr>
            <a:spLocks noGrp="1"/>
          </p:cNvSpPr>
          <p:nvPr>
            <p:ph type="title"/>
          </p:nvPr>
        </p:nvSpPr>
        <p:spPr/>
        <p:txBody>
          <a:bodyPr>
            <a:noAutofit/>
          </a:bodyPr>
          <a:lstStyle/>
          <a:p>
            <a:r>
              <a:rPr lang="en-US" sz="2800" dirty="0"/>
              <a:t>Extraordinary Claims Require Extraordinary Evidence</a:t>
            </a:r>
          </a:p>
        </p:txBody>
      </p:sp>
      <p:sp>
        <p:nvSpPr>
          <p:cNvPr id="3" name="Content Placeholder 2">
            <a:extLst>
              <a:ext uri="{FF2B5EF4-FFF2-40B4-BE49-F238E27FC236}">
                <a16:creationId xmlns:a16="http://schemas.microsoft.com/office/drawing/2014/main" id="{8B898C6B-FB29-F9C8-83DE-76F1D8A6BC41}"/>
              </a:ext>
            </a:extLst>
          </p:cNvPr>
          <p:cNvSpPr>
            <a:spLocks noGrp="1"/>
          </p:cNvSpPr>
          <p:nvPr>
            <p:ph idx="1"/>
          </p:nvPr>
        </p:nvSpPr>
        <p:spPr/>
        <p:txBody>
          <a:bodyPr>
            <a:normAutofit fontScale="92500"/>
          </a:bodyPr>
          <a:lstStyle/>
          <a:p>
            <a:r>
              <a:rPr lang="en-US" dirty="0"/>
              <a:t>In examining psychic research, which continues to this day, it’s clear that researchers generally find its existence plausible.</a:t>
            </a:r>
          </a:p>
          <a:p>
            <a:pPr lvl="1"/>
            <a:r>
              <a:rPr lang="en-US" dirty="0"/>
              <a:t>They therefore use very low statistical significance to claim an effect.</a:t>
            </a:r>
          </a:p>
          <a:p>
            <a:pPr lvl="1"/>
            <a:r>
              <a:rPr lang="en-US" dirty="0"/>
              <a:t>A </a:t>
            </a:r>
            <a:r>
              <a:rPr lang="en-US" i="1" dirty="0"/>
              <a:t>p</a:t>
            </a:r>
            <a:r>
              <a:rPr lang="en-US" dirty="0"/>
              <a:t>-value of .05 is typically the threshold to claim an effect, just like medical research.</a:t>
            </a:r>
          </a:p>
          <a:p>
            <a:pPr lvl="2"/>
            <a:r>
              <a:rPr lang="en-US" dirty="0"/>
              <a:t>And we’ve already discussed how that’s much too low a threshold!</a:t>
            </a:r>
          </a:p>
          <a:p>
            <a:r>
              <a:rPr lang="en-US" dirty="0"/>
              <a:t>In contrast, when other scientists look to psychic research, they generally believe its existence as very unlikely, and therefore demand a much higher level of significance.</a:t>
            </a:r>
          </a:p>
          <a:p>
            <a:pPr lvl="1"/>
            <a:r>
              <a:rPr lang="en-US" dirty="0"/>
              <a:t>Personally, I view the demonstration of psychic phenomenon to be in the same class as violation of the conservation of energy.</a:t>
            </a:r>
          </a:p>
          <a:p>
            <a:pPr lvl="1"/>
            <a:r>
              <a:rPr lang="en-US" dirty="0"/>
              <a:t>Nothing less then a p-value of 10</a:t>
            </a:r>
            <a:r>
              <a:rPr lang="en-US" baseline="30000" dirty="0"/>
              <a:t>-3</a:t>
            </a:r>
            <a:r>
              <a:rPr lang="en-US" dirty="0"/>
              <a:t> should be reported, and it would take at least a p-value of 10</a:t>
            </a:r>
            <a:r>
              <a:rPr lang="en-US" baseline="30000" dirty="0"/>
              <a:t>-6</a:t>
            </a:r>
            <a:r>
              <a:rPr lang="en-US" dirty="0"/>
              <a:t> to truly establish that something paranormal exists.</a:t>
            </a:r>
          </a:p>
        </p:txBody>
      </p:sp>
      <p:sp>
        <p:nvSpPr>
          <p:cNvPr id="4" name="Date Placeholder 3">
            <a:extLst>
              <a:ext uri="{FF2B5EF4-FFF2-40B4-BE49-F238E27FC236}">
                <a16:creationId xmlns:a16="http://schemas.microsoft.com/office/drawing/2014/main" id="{7C2D0C66-13BF-3A30-2994-DC7834E9C088}"/>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83AB464C-4444-E2EE-F1DC-AF9052210883}"/>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CFD6D34E-7FCD-6341-DCD7-A73D741A9F75}"/>
              </a:ext>
            </a:extLst>
          </p:cNvPr>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spTree>
    <p:extLst>
      <p:ext uri="{BB962C8B-B14F-4D97-AF65-F5344CB8AC3E}">
        <p14:creationId xmlns:p14="http://schemas.microsoft.com/office/powerpoint/2010/main" val="2782400993"/>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7728E-D5E3-5928-F65D-C66F7E3719EE}"/>
              </a:ext>
            </a:extLst>
          </p:cNvPr>
          <p:cNvSpPr>
            <a:spLocks noGrp="1"/>
          </p:cNvSpPr>
          <p:nvPr>
            <p:ph type="title"/>
          </p:nvPr>
        </p:nvSpPr>
        <p:spPr/>
        <p:txBody>
          <a:bodyPr/>
          <a:lstStyle/>
          <a:p>
            <a:r>
              <a:rPr lang="en-US" dirty="0"/>
              <a:t>Example: Zener Cards</a:t>
            </a:r>
          </a:p>
        </p:txBody>
      </p:sp>
      <p:sp>
        <p:nvSpPr>
          <p:cNvPr id="3" name="Content Placeholder 2">
            <a:extLst>
              <a:ext uri="{FF2B5EF4-FFF2-40B4-BE49-F238E27FC236}">
                <a16:creationId xmlns:a16="http://schemas.microsoft.com/office/drawing/2014/main" id="{490FF913-5395-1EA0-B6CE-ED3B571EBEE7}"/>
              </a:ext>
            </a:extLst>
          </p:cNvPr>
          <p:cNvSpPr>
            <a:spLocks noGrp="1"/>
          </p:cNvSpPr>
          <p:nvPr>
            <p:ph idx="1"/>
          </p:nvPr>
        </p:nvSpPr>
        <p:spPr/>
        <p:txBody>
          <a:bodyPr>
            <a:normAutofit/>
          </a:bodyPr>
          <a:lstStyle/>
          <a:p>
            <a:r>
              <a:rPr lang="en-US" sz="2000" dirty="0"/>
              <a:t>The cards in the Ghostbusters clip are called “Zener Cards”, and they’re a standard tool in psychic research.</a:t>
            </a:r>
          </a:p>
          <a:p>
            <a:r>
              <a:rPr lang="en-US" sz="2000" dirty="0"/>
              <a:t>The set consists of 5 cards.</a:t>
            </a:r>
          </a:p>
          <a:p>
            <a:endParaRPr lang="en-US" sz="2000" dirty="0"/>
          </a:p>
          <a:p>
            <a:endParaRPr lang="en-US" sz="2000" dirty="0"/>
          </a:p>
          <a:p>
            <a:endParaRPr lang="en-US" sz="2000" dirty="0"/>
          </a:p>
          <a:p>
            <a:endParaRPr lang="en-US" sz="2000" dirty="0"/>
          </a:p>
          <a:p>
            <a:r>
              <a:rPr lang="en-US" sz="2000" dirty="0"/>
              <a:t>In a remote viewing experiment, one person looks at a card, and another person tries to match it.</a:t>
            </a:r>
          </a:p>
          <a:p>
            <a:pPr lvl="1"/>
            <a:r>
              <a:rPr lang="en-US" sz="1600" dirty="0"/>
              <a:t>Doing it once has a p-value of .20</a:t>
            </a:r>
          </a:p>
          <a:p>
            <a:pPr lvl="1"/>
            <a:r>
              <a:rPr lang="en-US" sz="1600" dirty="0"/>
              <a:t>Doing it twice in a row has a p-value = (.20)</a:t>
            </a:r>
            <a:r>
              <a:rPr lang="en-US" sz="1600" baseline="30000" dirty="0"/>
              <a:t>2</a:t>
            </a:r>
            <a:r>
              <a:rPr lang="en-US" sz="1600" dirty="0"/>
              <a:t> = .04 &lt; .05 -&gt; publishable!</a:t>
            </a:r>
          </a:p>
          <a:p>
            <a:pPr lvl="1"/>
            <a:r>
              <a:rPr lang="en-US" sz="1600" dirty="0"/>
              <a:t>Doing it nine times in a row has a p-value of (.20)</a:t>
            </a:r>
            <a:r>
              <a:rPr lang="en-US" sz="1600" baseline="30000" dirty="0"/>
              <a:t>9</a:t>
            </a:r>
            <a:r>
              <a:rPr lang="en-US" sz="1600" dirty="0"/>
              <a:t> = 5x10</a:t>
            </a:r>
            <a:r>
              <a:rPr lang="en-US" sz="1600" baseline="30000" dirty="0"/>
              <a:t>-7 </a:t>
            </a:r>
            <a:r>
              <a:rPr lang="en-US" sz="1600" dirty="0"/>
              <a:t>&lt; 10</a:t>
            </a:r>
            <a:r>
              <a:rPr lang="en-US" sz="1600" baseline="30000" dirty="0"/>
              <a:t>-6</a:t>
            </a:r>
          </a:p>
          <a:p>
            <a:pPr lvl="1"/>
            <a:r>
              <a:rPr lang="en-US" sz="1600" i="1" dirty="0"/>
              <a:t>If this were done in a truly controlled way</a:t>
            </a:r>
            <a:r>
              <a:rPr lang="en-US" sz="1600" dirty="0"/>
              <a:t>, it would convince even the most hardened skeptics.</a:t>
            </a:r>
          </a:p>
          <a:p>
            <a:r>
              <a:rPr lang="en-US" sz="2000" dirty="0"/>
              <a:t>But what if psychic abilities aren’t perfect?</a:t>
            </a:r>
          </a:p>
          <a:p>
            <a:pPr lvl="1"/>
            <a:r>
              <a:rPr lang="en-US" sz="1600" dirty="0"/>
              <a:t>We can still statistically test them to this accuracy.</a:t>
            </a:r>
          </a:p>
          <a:p>
            <a:pPr marL="0" indent="0">
              <a:buNone/>
            </a:pPr>
            <a:endParaRPr lang="en-US" sz="2000" dirty="0"/>
          </a:p>
        </p:txBody>
      </p:sp>
      <p:sp>
        <p:nvSpPr>
          <p:cNvPr id="4" name="Date Placeholder 3">
            <a:extLst>
              <a:ext uri="{FF2B5EF4-FFF2-40B4-BE49-F238E27FC236}">
                <a16:creationId xmlns:a16="http://schemas.microsoft.com/office/drawing/2014/main" id="{4FA2582B-A48F-694E-D84E-B8CCED022741}"/>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8888134-E808-B0A8-D74B-C15FA24FDDBD}"/>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EE7689D4-4B8F-563A-B43B-D6A3A885BB7F}"/>
              </a:ext>
            </a:extLst>
          </p:cNvPr>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pic>
        <p:nvPicPr>
          <p:cNvPr id="1026" name="Picture 2" descr="undefined">
            <a:extLst>
              <a:ext uri="{FF2B5EF4-FFF2-40B4-BE49-F238E27FC236}">
                <a16:creationId xmlns:a16="http://schemas.microsoft.com/office/drawing/2014/main" id="{D4D4E586-3CF6-9529-DCD0-E187D9594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743" y="2193229"/>
            <a:ext cx="4408714" cy="151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511191"/>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EA10-8FCA-B02A-CFFB-5174946B9BCE}"/>
              </a:ext>
            </a:extLst>
          </p:cNvPr>
          <p:cNvSpPr>
            <a:spLocks noGrp="1"/>
          </p:cNvSpPr>
          <p:nvPr>
            <p:ph type="title"/>
          </p:nvPr>
        </p:nvSpPr>
        <p:spPr/>
        <p:txBody>
          <a:bodyPr>
            <a:normAutofit fontScale="90000"/>
          </a:bodyPr>
          <a:lstStyle/>
          <a:p>
            <a:r>
              <a:rPr lang="en-US" dirty="0"/>
              <a:t>What if I get the right card a </a:t>
            </a:r>
            <a:r>
              <a:rPr lang="en-US" i="1" dirty="0"/>
              <a:t>little</a:t>
            </a:r>
            <a:r>
              <a:rPr lang="en-US" dirty="0"/>
              <a:t> more than chance?</a:t>
            </a:r>
          </a:p>
        </p:txBody>
      </p:sp>
      <p:sp>
        <p:nvSpPr>
          <p:cNvPr id="3" name="Content Placeholder 2">
            <a:extLst>
              <a:ext uri="{FF2B5EF4-FFF2-40B4-BE49-F238E27FC236}">
                <a16:creationId xmlns:a16="http://schemas.microsoft.com/office/drawing/2014/main" id="{72E21D49-C081-93B9-269A-A5A00201439F}"/>
              </a:ext>
            </a:extLst>
          </p:cNvPr>
          <p:cNvSpPr>
            <a:spLocks noGrp="1"/>
          </p:cNvSpPr>
          <p:nvPr>
            <p:ph idx="1"/>
          </p:nvPr>
        </p:nvSpPr>
        <p:spPr/>
        <p:txBody>
          <a:bodyPr>
            <a:normAutofit lnSpcReduction="10000"/>
          </a:bodyPr>
          <a:lstStyle/>
          <a:p>
            <a:r>
              <a:rPr lang="en-US" sz="2000" dirty="0"/>
              <a:t>Let’s say I can pick the right card 30% of the time rather than 20%</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a:t>
            </a:r>
          </a:p>
          <a:p>
            <a:endParaRPr lang="en-US" sz="2000" dirty="0"/>
          </a:p>
          <a:p>
            <a:endParaRPr lang="en-US" sz="2000" dirty="0"/>
          </a:p>
          <a:p>
            <a:endParaRPr lang="en-US" sz="2000" dirty="0"/>
          </a:p>
          <a:p>
            <a:endParaRPr lang="en-US" sz="2000" dirty="0"/>
          </a:p>
          <a:p>
            <a:r>
              <a:rPr lang="en-US" sz="2000" dirty="0"/>
              <a:t>As far as I can tell, no one has </a:t>
            </a:r>
            <a:r>
              <a:rPr lang="en-US" sz="2000" i="1" dirty="0"/>
              <a:t>ever</a:t>
            </a:r>
            <a:r>
              <a:rPr lang="en-US" sz="2000" dirty="0"/>
              <a:t> attempted a remote viewing experiment to anywhere near this level of precision.</a:t>
            </a:r>
          </a:p>
        </p:txBody>
      </p:sp>
      <p:sp>
        <p:nvSpPr>
          <p:cNvPr id="4" name="Date Placeholder 3">
            <a:extLst>
              <a:ext uri="{FF2B5EF4-FFF2-40B4-BE49-F238E27FC236}">
                <a16:creationId xmlns:a16="http://schemas.microsoft.com/office/drawing/2014/main" id="{EC030CC5-922C-CF3B-370B-A73AA83572C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B33BAFE-ED15-863B-39E3-11E8E9B370CA}"/>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51DB6283-F72D-76E7-88C1-49594690D08F}"/>
              </a:ext>
            </a:extLst>
          </p:cNvPr>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pic>
        <p:nvPicPr>
          <p:cNvPr id="9" name="Picture 8">
            <a:extLst>
              <a:ext uri="{FF2B5EF4-FFF2-40B4-BE49-F238E27FC236}">
                <a16:creationId xmlns:a16="http://schemas.microsoft.com/office/drawing/2014/main" id="{5EA999F8-B032-45C8-A5DB-F6BA6B29D886}"/>
              </a:ext>
            </a:extLst>
          </p:cNvPr>
          <p:cNvPicPr>
            <a:picLocks noChangeAspect="1"/>
          </p:cNvPicPr>
          <p:nvPr/>
        </p:nvPicPr>
        <p:blipFill>
          <a:blip r:embed="rId2"/>
          <a:stretch>
            <a:fillRect/>
          </a:stretch>
        </p:blipFill>
        <p:spPr>
          <a:xfrm>
            <a:off x="4880084" y="1789280"/>
            <a:ext cx="3574091" cy="2779131"/>
          </a:xfrm>
          <a:prstGeom prst="rect">
            <a:avLst/>
          </a:prstGeom>
        </p:spPr>
      </p:pic>
      <p:pic>
        <p:nvPicPr>
          <p:cNvPr id="10" name="Picture 9">
            <a:extLst>
              <a:ext uri="{FF2B5EF4-FFF2-40B4-BE49-F238E27FC236}">
                <a16:creationId xmlns:a16="http://schemas.microsoft.com/office/drawing/2014/main" id="{6DFF12F3-1669-8B4F-A174-0B278ECE1A34}"/>
              </a:ext>
            </a:extLst>
          </p:cNvPr>
          <p:cNvPicPr>
            <a:picLocks noChangeAspect="1"/>
          </p:cNvPicPr>
          <p:nvPr/>
        </p:nvPicPr>
        <p:blipFill>
          <a:blip r:embed="rId3"/>
          <a:stretch>
            <a:fillRect/>
          </a:stretch>
        </p:blipFill>
        <p:spPr>
          <a:xfrm>
            <a:off x="689825" y="1789279"/>
            <a:ext cx="3574091" cy="2720673"/>
          </a:xfrm>
          <a:prstGeom prst="rect">
            <a:avLst/>
          </a:prstGeom>
        </p:spPr>
      </p:pic>
      <p:cxnSp>
        <p:nvCxnSpPr>
          <p:cNvPr id="12" name="Straight Arrow Connector 11">
            <a:extLst>
              <a:ext uri="{FF2B5EF4-FFF2-40B4-BE49-F238E27FC236}">
                <a16:creationId xmlns:a16="http://schemas.microsoft.com/office/drawing/2014/main" id="{160B1CE8-198C-2F4E-31B7-E50F7DD01CF4}"/>
              </a:ext>
            </a:extLst>
          </p:cNvPr>
          <p:cNvCxnSpPr/>
          <p:nvPr/>
        </p:nvCxnSpPr>
        <p:spPr>
          <a:xfrm>
            <a:off x="1937657" y="2819400"/>
            <a:ext cx="0" cy="1219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95C9890-7C25-D1B4-F64B-00EC1BF84530}"/>
              </a:ext>
            </a:extLst>
          </p:cNvPr>
          <p:cNvCxnSpPr/>
          <p:nvPr/>
        </p:nvCxnSpPr>
        <p:spPr>
          <a:xfrm>
            <a:off x="6128657" y="2819400"/>
            <a:ext cx="0" cy="1219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343385F-FE66-3C70-CB71-13DF45235C9A}"/>
              </a:ext>
            </a:extLst>
          </p:cNvPr>
          <p:cNvSpPr txBox="1"/>
          <p:nvPr/>
        </p:nvSpPr>
        <p:spPr>
          <a:xfrm>
            <a:off x="947057" y="4746171"/>
            <a:ext cx="3316859" cy="954107"/>
          </a:xfrm>
          <a:prstGeom prst="rect">
            <a:avLst/>
          </a:prstGeom>
          <a:noFill/>
        </p:spPr>
        <p:txBody>
          <a:bodyPr wrap="square" rtlCol="0">
            <a:spAutoFit/>
          </a:bodyPr>
          <a:lstStyle/>
          <a:p>
            <a:r>
              <a:rPr lang="en-US" sz="1400" dirty="0">
                <a:latin typeface="+mn-lt"/>
              </a:rPr>
              <a:t>If I repeat the experiment 153 times and get 30% or more correct, I exclude statistical fluctuations with a p-value of 10</a:t>
            </a:r>
            <a:r>
              <a:rPr lang="en-US" sz="1400" baseline="30000" dirty="0">
                <a:latin typeface="+mn-lt"/>
              </a:rPr>
              <a:t>-3</a:t>
            </a:r>
          </a:p>
        </p:txBody>
      </p:sp>
      <p:sp>
        <p:nvSpPr>
          <p:cNvPr id="15" name="TextBox 14">
            <a:extLst>
              <a:ext uri="{FF2B5EF4-FFF2-40B4-BE49-F238E27FC236}">
                <a16:creationId xmlns:a16="http://schemas.microsoft.com/office/drawing/2014/main" id="{BF63B8C7-92FE-6976-4949-ACE401358BE3}"/>
              </a:ext>
            </a:extLst>
          </p:cNvPr>
          <p:cNvSpPr txBox="1"/>
          <p:nvPr/>
        </p:nvSpPr>
        <p:spPr>
          <a:xfrm>
            <a:off x="5008699" y="4746171"/>
            <a:ext cx="3316859" cy="954107"/>
          </a:xfrm>
          <a:prstGeom prst="rect">
            <a:avLst/>
          </a:prstGeom>
          <a:noFill/>
        </p:spPr>
        <p:txBody>
          <a:bodyPr wrap="square" rtlCol="0">
            <a:spAutoFit/>
          </a:bodyPr>
          <a:lstStyle/>
          <a:p>
            <a:r>
              <a:rPr lang="en-US" sz="1400" dirty="0">
                <a:latin typeface="+mn-lt"/>
              </a:rPr>
              <a:t>If I repeat the experiment 361 times and get 30% or more correct, I exclude statistical fluctuations with a p-value of 10</a:t>
            </a:r>
            <a:r>
              <a:rPr lang="en-US" sz="1400" baseline="30000" dirty="0">
                <a:latin typeface="+mn-lt"/>
              </a:rPr>
              <a:t>-6</a:t>
            </a:r>
          </a:p>
        </p:txBody>
      </p:sp>
    </p:spTree>
    <p:extLst>
      <p:ext uri="{BB962C8B-B14F-4D97-AF65-F5344CB8AC3E}">
        <p14:creationId xmlns:p14="http://schemas.microsoft.com/office/powerpoint/2010/main" val="2099054952"/>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11A9-F473-912E-A2B7-5045B265C18B}"/>
              </a:ext>
            </a:extLst>
          </p:cNvPr>
          <p:cNvSpPr>
            <a:spLocks noGrp="1"/>
          </p:cNvSpPr>
          <p:nvPr>
            <p:ph type="title"/>
          </p:nvPr>
        </p:nvSpPr>
        <p:spPr/>
        <p:txBody>
          <a:bodyPr/>
          <a:lstStyle/>
          <a:p>
            <a:r>
              <a:rPr lang="en-US" dirty="0">
                <a:hlinkClick r:id="rId2"/>
              </a:rPr>
              <a:t>SRI International</a:t>
            </a:r>
            <a:endParaRPr lang="en-US" dirty="0"/>
          </a:p>
        </p:txBody>
      </p:sp>
      <p:sp>
        <p:nvSpPr>
          <p:cNvPr id="3" name="Content Placeholder 2">
            <a:extLst>
              <a:ext uri="{FF2B5EF4-FFF2-40B4-BE49-F238E27FC236}">
                <a16:creationId xmlns:a16="http://schemas.microsoft.com/office/drawing/2014/main" id="{3364A68A-DA55-25D0-C263-74A0927F5618}"/>
              </a:ext>
            </a:extLst>
          </p:cNvPr>
          <p:cNvSpPr>
            <a:spLocks noGrp="1"/>
          </p:cNvSpPr>
          <p:nvPr>
            <p:ph idx="1"/>
          </p:nvPr>
        </p:nvSpPr>
        <p:spPr/>
        <p:txBody>
          <a:bodyPr>
            <a:normAutofit/>
          </a:bodyPr>
          <a:lstStyle/>
          <a:p>
            <a:r>
              <a:rPr lang="en-US" sz="1800" dirty="0"/>
              <a:t>In 1946, Stanford University created the “Stanford Research Institute”.</a:t>
            </a:r>
          </a:p>
          <a:p>
            <a:r>
              <a:rPr lang="en-US" sz="1800" dirty="0"/>
              <a:t>The institute focused on research that would benefit society at large.  Some notable achievements</a:t>
            </a:r>
          </a:p>
          <a:p>
            <a:pPr lvl="1"/>
            <a:r>
              <a:rPr lang="en-US" sz="1400" dirty="0"/>
              <a:t>In 1968 (!), their </a:t>
            </a:r>
            <a:r>
              <a:rPr lang="en-US" sz="1400" dirty="0">
                <a:hlinkClick r:id="rId3"/>
              </a:rPr>
              <a:t>Augmentation Research Center</a:t>
            </a:r>
            <a:r>
              <a:rPr lang="en-US" sz="1400" dirty="0"/>
              <a:t> demonstrated hyperlinks, shared real time editing and the computer mouse.</a:t>
            </a:r>
          </a:p>
          <a:p>
            <a:pPr lvl="1"/>
            <a:r>
              <a:rPr lang="en-US" sz="1400" dirty="0"/>
              <a:t>Helped in the development of </a:t>
            </a:r>
            <a:r>
              <a:rPr lang="en-US" sz="1400" dirty="0">
                <a:hlinkClick r:id="rId4"/>
              </a:rPr>
              <a:t>ARPANET</a:t>
            </a:r>
            <a:r>
              <a:rPr lang="en-US" sz="1400" dirty="0"/>
              <a:t>, which eventually became the internet.</a:t>
            </a:r>
          </a:p>
          <a:p>
            <a:pPr lvl="1"/>
            <a:r>
              <a:rPr lang="en-US" sz="1400" dirty="0"/>
              <a:t>In the last 1940s, they early work in pollution research and was one of the first groups to raise the red flag about the deterioration of the ozone layer.</a:t>
            </a:r>
          </a:p>
          <a:p>
            <a:r>
              <a:rPr lang="en-US" sz="1800" dirty="0"/>
              <a:t>During the Vietnam War, many Stanford students and alumni protested the money the Institute was getting from Defense Advanced Research Projects Agency (</a:t>
            </a:r>
            <a:r>
              <a:rPr lang="en-US" sz="1800" dirty="0">
                <a:hlinkClick r:id="rId5"/>
              </a:rPr>
              <a:t>DARPA</a:t>
            </a:r>
            <a:r>
              <a:rPr lang="en-US" sz="1800" dirty="0"/>
              <a:t>)</a:t>
            </a:r>
          </a:p>
          <a:p>
            <a:pPr lvl="1"/>
            <a:r>
              <a:rPr lang="en-US" sz="1600" dirty="0"/>
              <a:t>As a result, the Institute formally separated from the university in 1970 and became SRI International.</a:t>
            </a:r>
          </a:p>
          <a:p>
            <a:r>
              <a:rPr lang="en-US" sz="1800" dirty="0"/>
              <a:t>In 1972, researchers </a:t>
            </a:r>
            <a:r>
              <a:rPr lang="en-US" sz="1800" dirty="0">
                <a:hlinkClick r:id="rId6"/>
              </a:rPr>
              <a:t>Harold E. Puthoff</a:t>
            </a:r>
            <a:r>
              <a:rPr lang="en-US" sz="1800" dirty="0"/>
              <a:t> and </a:t>
            </a:r>
            <a:r>
              <a:rPr lang="en-US" sz="1800" dirty="0">
                <a:hlinkClick r:id="rId7"/>
              </a:rPr>
              <a:t>Russell Targ</a:t>
            </a:r>
            <a:r>
              <a:rPr lang="en-US" sz="1800" dirty="0"/>
              <a:t> began a program into psychic phenomena</a:t>
            </a:r>
          </a:p>
          <a:p>
            <a:pPr lvl="1"/>
            <a:r>
              <a:rPr lang="en-US" sz="1600" dirty="0"/>
              <a:t>In 1995, we learned that these studies were arranged and funded by the CIA, as part of what soon became the </a:t>
            </a:r>
            <a:r>
              <a:rPr lang="en-US" sz="1600" dirty="0">
                <a:hlinkClick r:id="rId8"/>
              </a:rPr>
              <a:t>Stargate Project*</a:t>
            </a:r>
            <a:endParaRPr lang="en-US" sz="1600" dirty="0"/>
          </a:p>
        </p:txBody>
      </p:sp>
      <p:sp>
        <p:nvSpPr>
          <p:cNvPr id="4" name="Date Placeholder 3">
            <a:extLst>
              <a:ext uri="{FF2B5EF4-FFF2-40B4-BE49-F238E27FC236}">
                <a16:creationId xmlns:a16="http://schemas.microsoft.com/office/drawing/2014/main" id="{19415529-2C64-E59D-D321-E0DAD96B79C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B09A5B4-45C6-E797-E250-EB214C5ECB20}"/>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1366155E-AB0E-7703-449A-9C13F7CF31D2}"/>
              </a:ext>
            </a:extLst>
          </p:cNvPr>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sp>
        <p:nvSpPr>
          <p:cNvPr id="7" name="TextBox 6">
            <a:extLst>
              <a:ext uri="{FF2B5EF4-FFF2-40B4-BE49-F238E27FC236}">
                <a16:creationId xmlns:a16="http://schemas.microsoft.com/office/drawing/2014/main" id="{5B9A0564-1D22-B180-2F4E-24C0E8754321}"/>
              </a:ext>
            </a:extLst>
          </p:cNvPr>
          <p:cNvSpPr txBox="1"/>
          <p:nvPr/>
        </p:nvSpPr>
        <p:spPr>
          <a:xfrm>
            <a:off x="4408714" y="6316492"/>
            <a:ext cx="4626429" cy="523220"/>
          </a:xfrm>
          <a:prstGeom prst="rect">
            <a:avLst/>
          </a:prstGeom>
          <a:noFill/>
        </p:spPr>
        <p:txBody>
          <a:bodyPr wrap="square" rtlCol="0">
            <a:spAutoFit/>
          </a:bodyPr>
          <a:lstStyle/>
          <a:p>
            <a:r>
              <a:rPr lang="en-US" sz="1400" dirty="0">
                <a:latin typeface="+mn-lt"/>
              </a:rPr>
              <a:t>*not to be confused with </a:t>
            </a:r>
            <a:r>
              <a:rPr lang="en-US" sz="1400" dirty="0">
                <a:latin typeface="+mn-lt"/>
                <a:hlinkClick r:id="rId9"/>
              </a:rPr>
              <a:t>MKUltra</a:t>
            </a:r>
            <a:r>
              <a:rPr lang="en-US" sz="1400" dirty="0">
                <a:latin typeface="+mn-lt"/>
              </a:rPr>
              <a:t>, in which the CIA dosed people with LSD, often without their knowledge.</a:t>
            </a:r>
          </a:p>
        </p:txBody>
      </p:sp>
    </p:spTree>
    <p:extLst>
      <p:ext uri="{BB962C8B-B14F-4D97-AF65-F5344CB8AC3E}">
        <p14:creationId xmlns:p14="http://schemas.microsoft.com/office/powerpoint/2010/main" val="2764411392"/>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5FE0-40CD-4D26-2B0B-63ED4144E020}"/>
              </a:ext>
            </a:extLst>
          </p:cNvPr>
          <p:cNvSpPr>
            <a:spLocks noGrp="1"/>
          </p:cNvSpPr>
          <p:nvPr>
            <p:ph type="title"/>
          </p:nvPr>
        </p:nvSpPr>
        <p:spPr/>
        <p:txBody>
          <a:bodyPr>
            <a:normAutofit fontScale="90000"/>
          </a:bodyPr>
          <a:lstStyle/>
          <a:p>
            <a:r>
              <a:rPr lang="en-US" dirty="0"/>
              <a:t>Why was the CIA Interested in Psychic Phenomena?</a:t>
            </a:r>
          </a:p>
        </p:txBody>
      </p:sp>
      <p:sp>
        <p:nvSpPr>
          <p:cNvPr id="3" name="Content Placeholder 2">
            <a:extLst>
              <a:ext uri="{FF2B5EF4-FFF2-40B4-BE49-F238E27FC236}">
                <a16:creationId xmlns:a16="http://schemas.microsoft.com/office/drawing/2014/main" id="{B6D955BA-39CB-B6E0-BCFE-209CEABEACCC}"/>
              </a:ext>
            </a:extLst>
          </p:cNvPr>
          <p:cNvSpPr>
            <a:spLocks noGrp="1"/>
          </p:cNvSpPr>
          <p:nvPr>
            <p:ph idx="1"/>
          </p:nvPr>
        </p:nvSpPr>
        <p:spPr>
          <a:xfrm>
            <a:off x="441713" y="1067467"/>
            <a:ext cx="8229600" cy="5441721"/>
          </a:xfrm>
        </p:spPr>
        <p:txBody>
          <a:bodyPr>
            <a:normAutofit/>
          </a:bodyPr>
          <a:lstStyle/>
          <a:p>
            <a:r>
              <a:rPr lang="en-US" dirty="0"/>
              <a:t>For the same reason we did EVERYTHING back then</a:t>
            </a:r>
          </a:p>
          <a:p>
            <a:pPr lvl="1"/>
            <a:r>
              <a:rPr lang="en-US" dirty="0"/>
              <a:t>Because we thought the Soviets were doing it!</a:t>
            </a:r>
          </a:p>
          <a:p>
            <a:pPr lvl="1"/>
            <a:r>
              <a:rPr lang="en-US" dirty="0"/>
              <a:t>In 1970, an intelligence report claimed that the Soviets were spending 60 million rubles (~$800k)/year on remote viewing studies.</a:t>
            </a:r>
          </a:p>
          <a:p>
            <a:pPr lvl="1"/>
            <a:r>
              <a:rPr lang="en-US" dirty="0"/>
              <a:t>We could not allow a psychic gap!</a:t>
            </a:r>
          </a:p>
          <a:p>
            <a:r>
              <a:rPr lang="en-US" dirty="0"/>
              <a:t>So research began at the CIA.</a:t>
            </a:r>
          </a:p>
          <a:p>
            <a:r>
              <a:rPr lang="en-US" dirty="0"/>
              <a:t>There were a couple of problems:</a:t>
            </a:r>
          </a:p>
          <a:p>
            <a:pPr lvl="1"/>
            <a:r>
              <a:rPr lang="en-US" dirty="0"/>
              <a:t>The CIA is </a:t>
            </a:r>
            <a:r>
              <a:rPr lang="en-US" i="1" dirty="0"/>
              <a:t>terrible</a:t>
            </a:r>
            <a:r>
              <a:rPr lang="en-US" dirty="0"/>
              <a:t> at doing science*.</a:t>
            </a:r>
          </a:p>
          <a:p>
            <a:pPr lvl="1"/>
            <a:r>
              <a:rPr lang="en-US" dirty="0"/>
              <a:t>Hal Puthoff and Russell </a:t>
            </a:r>
            <a:r>
              <a:rPr lang="en-US" dirty="0" err="1"/>
              <a:t>Targ</a:t>
            </a:r>
            <a:r>
              <a:rPr lang="en-US" dirty="0"/>
              <a:t> are…problematic.</a:t>
            </a:r>
          </a:p>
          <a:p>
            <a:pPr lvl="2"/>
            <a:r>
              <a:rPr lang="en-US" dirty="0"/>
              <a:t>When Puthoff wasn’t studying psychic phenomena he was pushing free energy schemes and communication schemes that violate the laws of physics.</a:t>
            </a:r>
          </a:p>
          <a:p>
            <a:pPr lvl="2"/>
            <a:r>
              <a:rPr lang="en-US" dirty="0" err="1"/>
              <a:t>Targ</a:t>
            </a:r>
            <a:r>
              <a:rPr lang="en-US" dirty="0"/>
              <a:t> isn’t as crazy as Puthoff, just very sloppy.</a:t>
            </a:r>
          </a:p>
          <a:p>
            <a:r>
              <a:rPr lang="en-US" dirty="0"/>
              <a:t>The studies done at SRI could not be called rigorous.</a:t>
            </a:r>
          </a:p>
        </p:txBody>
      </p:sp>
      <p:sp>
        <p:nvSpPr>
          <p:cNvPr id="4" name="Date Placeholder 3">
            <a:extLst>
              <a:ext uri="{FF2B5EF4-FFF2-40B4-BE49-F238E27FC236}">
                <a16:creationId xmlns:a16="http://schemas.microsoft.com/office/drawing/2014/main" id="{758DAA97-410B-EFDD-001D-5BF2B051BA07}"/>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81717B9-F122-339F-7515-2E0AA354DBD2}"/>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0C20A6A8-4234-7703-7ECE-4C8A6CCDE46C}"/>
              </a:ext>
            </a:extLst>
          </p:cNvPr>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sp>
        <p:nvSpPr>
          <p:cNvPr id="7" name="TextBox 6">
            <a:extLst>
              <a:ext uri="{FF2B5EF4-FFF2-40B4-BE49-F238E27FC236}">
                <a16:creationId xmlns:a16="http://schemas.microsoft.com/office/drawing/2014/main" id="{0DDA04A4-E77C-5EBF-CE51-A99BDA17FBF1}"/>
              </a:ext>
            </a:extLst>
          </p:cNvPr>
          <p:cNvSpPr txBox="1"/>
          <p:nvPr/>
        </p:nvSpPr>
        <p:spPr>
          <a:xfrm>
            <a:off x="5116286" y="6477000"/>
            <a:ext cx="3929743" cy="307777"/>
          </a:xfrm>
          <a:prstGeom prst="rect">
            <a:avLst/>
          </a:prstGeom>
          <a:noFill/>
        </p:spPr>
        <p:txBody>
          <a:bodyPr wrap="square" rtlCol="0">
            <a:spAutoFit/>
          </a:bodyPr>
          <a:lstStyle/>
          <a:p>
            <a:pPr algn="r"/>
            <a:r>
              <a:rPr lang="en-US" sz="1400" dirty="0">
                <a:latin typeface="+mn-lt"/>
              </a:rPr>
              <a:t>*e.g. “</a:t>
            </a:r>
            <a:r>
              <a:rPr lang="en-US" sz="1400" dirty="0">
                <a:latin typeface="+mn-lt"/>
                <a:hlinkClick r:id="rId2"/>
              </a:rPr>
              <a:t>Operation Midnight Climax</a:t>
            </a:r>
            <a:r>
              <a:rPr lang="en-US" sz="1400" dirty="0">
                <a:latin typeface="+mn-lt"/>
              </a:rPr>
              <a:t>”</a:t>
            </a:r>
          </a:p>
        </p:txBody>
      </p:sp>
    </p:spTree>
    <p:extLst>
      <p:ext uri="{BB962C8B-B14F-4D97-AF65-F5344CB8AC3E}">
        <p14:creationId xmlns:p14="http://schemas.microsoft.com/office/powerpoint/2010/main" val="1521227175"/>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C765F-D12C-DC5F-AB5F-5A479BA36137}"/>
              </a:ext>
            </a:extLst>
          </p:cNvPr>
          <p:cNvSpPr>
            <a:spLocks noGrp="1"/>
          </p:cNvSpPr>
          <p:nvPr>
            <p:ph type="title"/>
          </p:nvPr>
        </p:nvSpPr>
        <p:spPr/>
        <p:txBody>
          <a:bodyPr/>
          <a:lstStyle/>
          <a:p>
            <a:r>
              <a:rPr lang="en-US" dirty="0"/>
              <a:t>Stargate Project</a:t>
            </a:r>
          </a:p>
        </p:txBody>
      </p:sp>
      <p:sp>
        <p:nvSpPr>
          <p:cNvPr id="3" name="Content Placeholder 2">
            <a:extLst>
              <a:ext uri="{FF2B5EF4-FFF2-40B4-BE49-F238E27FC236}">
                <a16:creationId xmlns:a16="http://schemas.microsoft.com/office/drawing/2014/main" id="{5ADEB733-B48E-7DF7-8079-7A28D23541BC}"/>
              </a:ext>
            </a:extLst>
          </p:cNvPr>
          <p:cNvSpPr>
            <a:spLocks noGrp="1"/>
          </p:cNvSpPr>
          <p:nvPr>
            <p:ph idx="1"/>
          </p:nvPr>
        </p:nvSpPr>
        <p:spPr/>
        <p:txBody>
          <a:bodyPr>
            <a:normAutofit/>
          </a:bodyPr>
          <a:lstStyle/>
          <a:p>
            <a:r>
              <a:rPr lang="en-US" sz="2000" dirty="0"/>
              <a:t>In 1977, the research started at SRI and other clandestine research projects were absorbed into an Army unit called the </a:t>
            </a:r>
            <a:r>
              <a:rPr lang="en-US" sz="2000" dirty="0">
                <a:hlinkClick r:id="rId2"/>
              </a:rPr>
              <a:t>Stargate Project</a:t>
            </a:r>
            <a:r>
              <a:rPr lang="en-US" sz="2000" dirty="0"/>
              <a:t> . </a:t>
            </a:r>
          </a:p>
          <a:p>
            <a:pPr lvl="1"/>
            <a:r>
              <a:rPr lang="en-US" sz="1800" dirty="0"/>
              <a:t>The focus was on remote viewing as a weapon against the Soviets.</a:t>
            </a:r>
          </a:p>
          <a:p>
            <a:r>
              <a:rPr lang="en-US" sz="2000" dirty="0"/>
              <a:t>Key players in the program were </a:t>
            </a:r>
          </a:p>
          <a:p>
            <a:pPr lvl="1"/>
            <a:r>
              <a:rPr lang="en-US" sz="1600" dirty="0">
                <a:hlinkClick r:id="rId3"/>
              </a:rPr>
              <a:t>Joseph </a:t>
            </a:r>
            <a:r>
              <a:rPr lang="en-US" sz="1600" dirty="0" err="1">
                <a:hlinkClick r:id="rId3"/>
              </a:rPr>
              <a:t>McMoneagle</a:t>
            </a:r>
            <a:r>
              <a:rPr lang="en-US" sz="1600" dirty="0"/>
              <a:t>, an Army Chief Warrant officer, known for numerous and contradictory claims about the paranormal</a:t>
            </a:r>
          </a:p>
          <a:p>
            <a:pPr lvl="1"/>
            <a:r>
              <a:rPr lang="en-US" sz="1600" dirty="0">
                <a:hlinkClick r:id="rId4"/>
              </a:rPr>
              <a:t>Albert Stubblebine</a:t>
            </a:r>
            <a:r>
              <a:rPr lang="en-US" sz="1600" dirty="0"/>
              <a:t>, an Army Major General who called himself a “psychic headhunter” and felt that psychic warfare should be a major thrust in the US military.  Later went on to support many conspiracy theories.</a:t>
            </a:r>
          </a:p>
          <a:p>
            <a:pPr lvl="1"/>
            <a:r>
              <a:rPr lang="en-US" sz="1600" dirty="0"/>
              <a:t>Very colorful stories about these two and others can be found in the book </a:t>
            </a:r>
            <a:r>
              <a:rPr lang="en-US" sz="1600" dirty="0">
                <a:hlinkClick r:id="rId5"/>
              </a:rPr>
              <a:t>“The Men who Stare at Goats”</a:t>
            </a:r>
            <a:r>
              <a:rPr lang="en-US" sz="1600" dirty="0"/>
              <a:t>*, by Jon Ronson (although he doesn’t mention Stargate by name).</a:t>
            </a:r>
          </a:p>
          <a:p>
            <a:r>
              <a:rPr lang="en-US" sz="2000" dirty="0"/>
              <a:t>The project claimed some successes</a:t>
            </a:r>
          </a:p>
          <a:p>
            <a:pPr lvl="1"/>
            <a:r>
              <a:rPr lang="en-US" sz="1600" dirty="0"/>
              <a:t>Most notably, in 1976, they claim Rosemary Smith was able to find a downed Soviet spy plane in Zaire (now the Democratic Republic of Congo), but there are no details or supporting documentation.</a:t>
            </a:r>
          </a:p>
          <a:p>
            <a:r>
              <a:rPr lang="en-US" sz="2000" dirty="0"/>
              <a:t>We’ll return to the Stargate Project later.</a:t>
            </a:r>
          </a:p>
          <a:p>
            <a:endParaRPr lang="en-US" sz="2000" dirty="0"/>
          </a:p>
          <a:p>
            <a:pPr lvl="1"/>
            <a:endParaRPr lang="en-US" sz="1600" dirty="0"/>
          </a:p>
        </p:txBody>
      </p:sp>
      <p:sp>
        <p:nvSpPr>
          <p:cNvPr id="4" name="Date Placeholder 3">
            <a:extLst>
              <a:ext uri="{FF2B5EF4-FFF2-40B4-BE49-F238E27FC236}">
                <a16:creationId xmlns:a16="http://schemas.microsoft.com/office/drawing/2014/main" id="{96059C62-354C-AE93-B7B8-04CA1A119547}"/>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39C2BBC-58E4-6038-CD39-79D363409BBB}"/>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34B615B4-EEFF-9CC3-C688-0679D8CED874}"/>
              </a:ext>
            </a:extLst>
          </p:cNvPr>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sp>
        <p:nvSpPr>
          <p:cNvPr id="7" name="TextBox 6">
            <a:extLst>
              <a:ext uri="{FF2B5EF4-FFF2-40B4-BE49-F238E27FC236}">
                <a16:creationId xmlns:a16="http://schemas.microsoft.com/office/drawing/2014/main" id="{C99B746E-2031-C913-8A7A-163F7CBE7BAF}"/>
              </a:ext>
            </a:extLst>
          </p:cNvPr>
          <p:cNvSpPr txBox="1"/>
          <p:nvPr/>
        </p:nvSpPr>
        <p:spPr>
          <a:xfrm>
            <a:off x="5018313" y="6334780"/>
            <a:ext cx="4365171" cy="523220"/>
          </a:xfrm>
          <a:prstGeom prst="rect">
            <a:avLst/>
          </a:prstGeom>
          <a:noFill/>
        </p:spPr>
        <p:txBody>
          <a:bodyPr wrap="square" rtlCol="0">
            <a:spAutoFit/>
          </a:bodyPr>
          <a:lstStyle/>
          <a:p>
            <a:r>
              <a:rPr lang="en-US" sz="1400" dirty="0">
                <a:latin typeface="+mn-lt"/>
              </a:rPr>
              <a:t>*This was the inspiration for an entertaining </a:t>
            </a:r>
            <a:r>
              <a:rPr lang="en-US" sz="1400" i="1" dirty="0">
                <a:latin typeface="+mn-lt"/>
              </a:rPr>
              <a:t>but highly fictionalized</a:t>
            </a:r>
            <a:r>
              <a:rPr lang="en-US" sz="1400" dirty="0">
                <a:latin typeface="+mn-lt"/>
              </a:rPr>
              <a:t> </a:t>
            </a:r>
            <a:r>
              <a:rPr lang="en-US" sz="1400" dirty="0">
                <a:latin typeface="+mn-lt"/>
                <a:hlinkClick r:id="rId6"/>
              </a:rPr>
              <a:t>movie of the same name</a:t>
            </a:r>
            <a:r>
              <a:rPr lang="en-US" sz="1400" dirty="0">
                <a:latin typeface="+mn-lt"/>
              </a:rPr>
              <a:t>.</a:t>
            </a:r>
          </a:p>
        </p:txBody>
      </p:sp>
    </p:spTree>
    <p:extLst>
      <p:ext uri="{BB962C8B-B14F-4D97-AF65-F5344CB8AC3E}">
        <p14:creationId xmlns:p14="http://schemas.microsoft.com/office/powerpoint/2010/main" val="194234136"/>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2CF9-498A-EAAB-B97F-76B03EC77D79}"/>
              </a:ext>
            </a:extLst>
          </p:cNvPr>
          <p:cNvSpPr>
            <a:spLocks noGrp="1"/>
          </p:cNvSpPr>
          <p:nvPr>
            <p:ph type="title"/>
          </p:nvPr>
        </p:nvSpPr>
        <p:spPr/>
        <p:txBody>
          <a:bodyPr/>
          <a:lstStyle/>
          <a:p>
            <a:r>
              <a:rPr lang="en-US" dirty="0">
                <a:hlinkClick r:id="rId2"/>
              </a:rPr>
              <a:t>Uri Geller</a:t>
            </a:r>
            <a:endParaRPr lang="en-US" dirty="0"/>
          </a:p>
        </p:txBody>
      </p:sp>
      <p:sp>
        <p:nvSpPr>
          <p:cNvPr id="3" name="Content Placeholder 2">
            <a:extLst>
              <a:ext uri="{FF2B5EF4-FFF2-40B4-BE49-F238E27FC236}">
                <a16:creationId xmlns:a16="http://schemas.microsoft.com/office/drawing/2014/main" id="{B74B5DEE-151B-59E2-0719-222487FA8868}"/>
              </a:ext>
            </a:extLst>
          </p:cNvPr>
          <p:cNvSpPr>
            <a:spLocks noGrp="1"/>
          </p:cNvSpPr>
          <p:nvPr>
            <p:ph idx="1"/>
          </p:nvPr>
        </p:nvSpPr>
        <p:spPr/>
        <p:txBody>
          <a:bodyPr>
            <a:normAutofit lnSpcReduction="10000"/>
          </a:bodyPr>
          <a:lstStyle/>
          <a:p>
            <a:r>
              <a:rPr lang="en-US" sz="2000" dirty="0"/>
              <a:t>Uri Geller was born in Tel Aviv in 1946</a:t>
            </a:r>
          </a:p>
          <a:p>
            <a:r>
              <a:rPr lang="en-US" sz="2000" dirty="0"/>
              <a:t>His family moved to Cyprus and in the late</a:t>
            </a:r>
            <a:br>
              <a:rPr lang="en-US" sz="2000" dirty="0"/>
            </a:br>
            <a:r>
              <a:rPr lang="en-US" sz="2000" dirty="0"/>
              <a:t>1960s, he began to perform magic tricks.</a:t>
            </a:r>
          </a:p>
          <a:p>
            <a:r>
              <a:rPr lang="en-US" sz="2000" dirty="0"/>
              <a:t>He soon became very famous in Israel and</a:t>
            </a:r>
            <a:br>
              <a:rPr lang="en-US" sz="2000" dirty="0"/>
            </a:br>
            <a:r>
              <a:rPr lang="en-US" sz="2000" dirty="0"/>
              <a:t>by the early 1970s, he was becoming well known in the US</a:t>
            </a:r>
          </a:p>
          <a:p>
            <a:r>
              <a:rPr lang="en-US" sz="2000" dirty="0"/>
              <a:t>His most common trick involved bending spoons “with his mind”.  Other tricks included:</a:t>
            </a:r>
          </a:p>
          <a:p>
            <a:pPr lvl="1"/>
            <a:r>
              <a:rPr lang="en-US" sz="1600" dirty="0"/>
              <a:t>Remote viewing</a:t>
            </a:r>
          </a:p>
          <a:p>
            <a:pPr lvl="1"/>
            <a:r>
              <a:rPr lang="en-US" sz="1600" dirty="0"/>
              <a:t>Telekinesis</a:t>
            </a:r>
          </a:p>
          <a:p>
            <a:pPr lvl="1"/>
            <a:r>
              <a:rPr lang="en-US" sz="1600" dirty="0"/>
              <a:t>Dowsing</a:t>
            </a:r>
          </a:p>
          <a:p>
            <a:r>
              <a:rPr lang="en-US" sz="2000" dirty="0"/>
              <a:t>As magic tricks, all of these things were unimpressive, but </a:t>
            </a:r>
            <a:r>
              <a:rPr lang="en-US" sz="2000" i="1" dirty="0"/>
              <a:t>he claimed they were real</a:t>
            </a:r>
            <a:r>
              <a:rPr lang="en-US" sz="2000" dirty="0"/>
              <a:t>.</a:t>
            </a:r>
          </a:p>
          <a:p>
            <a:pPr lvl="1"/>
            <a:r>
              <a:rPr lang="en-US" sz="1800" dirty="0"/>
              <a:t>People all over the world believed him without question.</a:t>
            </a:r>
          </a:p>
          <a:p>
            <a:pPr lvl="1"/>
            <a:r>
              <a:rPr lang="en-US" sz="1800" dirty="0"/>
              <a:t>You can find instructions on how to do his spoon bending trick </a:t>
            </a:r>
            <a:r>
              <a:rPr lang="en-US" sz="1800" dirty="0">
                <a:hlinkClick r:id="rId3"/>
              </a:rPr>
              <a:t>here</a:t>
            </a:r>
            <a:r>
              <a:rPr lang="en-US" sz="1800" dirty="0"/>
              <a:t> and his spoon breaking trick </a:t>
            </a:r>
            <a:r>
              <a:rPr lang="en-US" sz="1800" dirty="0">
                <a:hlinkClick r:id="rId4"/>
              </a:rPr>
              <a:t>here</a:t>
            </a:r>
            <a:r>
              <a:rPr lang="en-US" sz="1800" dirty="0"/>
              <a:t>.</a:t>
            </a:r>
          </a:p>
          <a:p>
            <a:r>
              <a:rPr lang="en-US" sz="2000" dirty="0"/>
              <a:t>In 1973, he was tested by the CIA at SRI and convinced them he was real.</a:t>
            </a:r>
          </a:p>
          <a:p>
            <a:pPr lvl="1"/>
            <a:r>
              <a:rPr lang="en-US" sz="1600" dirty="0"/>
              <a:t>He was generally considered their biggest success.</a:t>
            </a:r>
          </a:p>
          <a:p>
            <a:pPr marL="274320" lvl="1" indent="0">
              <a:buNone/>
            </a:pPr>
            <a:endParaRPr lang="en-US" sz="1600" dirty="0"/>
          </a:p>
        </p:txBody>
      </p:sp>
      <p:sp>
        <p:nvSpPr>
          <p:cNvPr id="4" name="Date Placeholder 3">
            <a:extLst>
              <a:ext uri="{FF2B5EF4-FFF2-40B4-BE49-F238E27FC236}">
                <a16:creationId xmlns:a16="http://schemas.microsoft.com/office/drawing/2014/main" id="{A049CCBF-87DD-C885-7222-34DDCE4E73E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2C1950E-59C3-59FB-99DA-32D634B31E7C}"/>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233B4D0A-0EAF-9EBB-D2FD-05002E0633E2}"/>
              </a:ext>
            </a:extLst>
          </p:cNvPr>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pic>
        <p:nvPicPr>
          <p:cNvPr id="8196" name="Picture 4" descr="Uri Geller: The Man with a Mysterious Mind | History">
            <a:extLst>
              <a:ext uri="{FF2B5EF4-FFF2-40B4-BE49-F238E27FC236}">
                <a16:creationId xmlns:a16="http://schemas.microsoft.com/office/drawing/2014/main" id="{7D212F21-B296-58C3-DF82-BF9DA14B2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9035" y="547648"/>
            <a:ext cx="3259908" cy="183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740014"/>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3FE9B-C74D-EB03-F653-73E1EF480203}"/>
              </a:ext>
            </a:extLst>
          </p:cNvPr>
          <p:cNvSpPr>
            <a:spLocks noGrp="1"/>
          </p:cNvSpPr>
          <p:nvPr>
            <p:ph type="title"/>
          </p:nvPr>
        </p:nvSpPr>
        <p:spPr/>
        <p:txBody>
          <a:bodyPr/>
          <a:lstStyle/>
          <a:p>
            <a:r>
              <a:rPr lang="en-US" dirty="0"/>
              <a:t>SRI Research on Uri Geller</a:t>
            </a:r>
          </a:p>
        </p:txBody>
      </p:sp>
      <p:sp>
        <p:nvSpPr>
          <p:cNvPr id="3" name="Content Placeholder 2">
            <a:extLst>
              <a:ext uri="{FF2B5EF4-FFF2-40B4-BE49-F238E27FC236}">
                <a16:creationId xmlns:a16="http://schemas.microsoft.com/office/drawing/2014/main" id="{59F09CD0-23A7-588F-6EB4-835AE51D1036}"/>
              </a:ext>
            </a:extLst>
          </p:cNvPr>
          <p:cNvSpPr>
            <a:spLocks noGrp="1"/>
          </p:cNvSpPr>
          <p:nvPr>
            <p:ph idx="1"/>
          </p:nvPr>
        </p:nvSpPr>
        <p:spPr/>
        <p:txBody>
          <a:bodyPr>
            <a:normAutofit/>
          </a:bodyPr>
          <a:lstStyle/>
          <a:p>
            <a:r>
              <a:rPr lang="en-US" sz="2000" dirty="0"/>
              <a:t>Their research was </a:t>
            </a:r>
            <a:r>
              <a:rPr lang="en-US" sz="2000" dirty="0">
                <a:hlinkClick r:id="rId2"/>
              </a:rPr>
              <a:t>published in Nature</a:t>
            </a:r>
            <a:r>
              <a:rPr lang="en-US" sz="2000" dirty="0"/>
              <a:t>(!) in 1974.</a:t>
            </a:r>
          </a:p>
          <a:p>
            <a:r>
              <a:rPr lang="en-US" sz="2000" dirty="0"/>
              <a:t>The tests published involved putting Geller in a sealed room, and having him receive ”remote viewing” images from other people.</a:t>
            </a:r>
          </a:p>
          <a:p>
            <a:r>
              <a:rPr lang="en-US" sz="2000" dirty="0"/>
              <a:t>The test protocols in the paper are bizarre.</a:t>
            </a:r>
          </a:p>
          <a:p>
            <a:pPr lvl="1"/>
            <a:r>
              <a:rPr lang="en-US" sz="1800" dirty="0"/>
              <a:t>Rather than focus on one type of tests, they do several different things during 11 tests over 8 days.</a:t>
            </a:r>
          </a:p>
          <a:p>
            <a:pPr lvl="1"/>
            <a:r>
              <a:rPr lang="en-US" sz="1800" dirty="0"/>
              <a:t>Sometimes the sender was in a nearby room, sometimes across the country.</a:t>
            </a:r>
          </a:p>
          <a:p>
            <a:pPr lvl="1"/>
            <a:r>
              <a:rPr lang="en-US" sz="1800" dirty="0"/>
              <a:t>In one case they used primitive computer graphics to make the picture and in another they stored it in computer memory.</a:t>
            </a:r>
          </a:p>
          <a:p>
            <a:pPr lvl="1"/>
            <a:r>
              <a:rPr lang="en-US" sz="1800" dirty="0"/>
              <a:t>There are lots of details about somethings and no details about others, like how long each test took. </a:t>
            </a:r>
          </a:p>
          <a:p>
            <a:r>
              <a:rPr lang="en-US" sz="2200" dirty="0"/>
              <a:t>In particular, only 11 tests in 8 days doesn’t sound like very many.  </a:t>
            </a:r>
          </a:p>
          <a:p>
            <a:r>
              <a:rPr lang="en-US" sz="2200" dirty="0"/>
              <a:t>How much were they leaving out?</a:t>
            </a:r>
          </a:p>
        </p:txBody>
      </p:sp>
      <p:sp>
        <p:nvSpPr>
          <p:cNvPr id="4" name="Date Placeholder 3">
            <a:extLst>
              <a:ext uri="{FF2B5EF4-FFF2-40B4-BE49-F238E27FC236}">
                <a16:creationId xmlns:a16="http://schemas.microsoft.com/office/drawing/2014/main" id="{A9ADF9AC-491A-E519-C79C-8026EA57C6F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D36042D-C0D5-57BF-709D-D8FC9E7E4855}"/>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316F14D5-383D-19B8-D53F-B6AFB59D0907}"/>
              </a:ext>
            </a:extLst>
          </p:cNvPr>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spTree>
    <p:extLst>
      <p:ext uri="{BB962C8B-B14F-4D97-AF65-F5344CB8AC3E}">
        <p14:creationId xmlns:p14="http://schemas.microsoft.com/office/powerpoint/2010/main" val="1482097161"/>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68255-D632-5F7B-1FE4-E036F0332627}"/>
              </a:ext>
            </a:extLst>
          </p:cNvPr>
          <p:cNvSpPr>
            <a:spLocks noGrp="1"/>
          </p:cNvSpPr>
          <p:nvPr>
            <p:ph type="title"/>
          </p:nvPr>
        </p:nvSpPr>
        <p:spPr/>
        <p:txBody>
          <a:bodyPr/>
          <a:lstStyle/>
          <a:p>
            <a:r>
              <a:rPr lang="en-US" dirty="0"/>
              <a:t>Results of the Tests</a:t>
            </a:r>
          </a:p>
        </p:txBody>
      </p:sp>
      <p:sp>
        <p:nvSpPr>
          <p:cNvPr id="3" name="Content Placeholder 2">
            <a:extLst>
              <a:ext uri="{FF2B5EF4-FFF2-40B4-BE49-F238E27FC236}">
                <a16:creationId xmlns:a16="http://schemas.microsoft.com/office/drawing/2014/main" id="{B474C414-5E5E-BB36-0E6E-B34EE511EECE}"/>
              </a:ext>
            </a:extLst>
          </p:cNvPr>
          <p:cNvSpPr>
            <a:spLocks noGrp="1"/>
          </p:cNvSpPr>
          <p:nvPr>
            <p:ph idx="1"/>
          </p:nvPr>
        </p:nvSpPr>
        <p:spPr/>
        <p:txBody>
          <a:bodyPr/>
          <a:lstStyle/>
          <a:p>
            <a:r>
              <a:rPr lang="en-US" dirty="0"/>
              <a:t>Sometimes the results were </a:t>
            </a:r>
            <a:br>
              <a:rPr lang="en-US" dirty="0"/>
            </a:br>
            <a:r>
              <a:rPr lang="en-US" dirty="0"/>
              <a:t>remarkable? </a:t>
            </a:r>
          </a:p>
          <a:p>
            <a:endParaRPr lang="en-US" dirty="0"/>
          </a:p>
          <a:p>
            <a:endParaRPr lang="en-US" dirty="0"/>
          </a:p>
          <a:p>
            <a:r>
              <a:rPr lang="en-US" dirty="0"/>
              <a:t>Sometimes much less so</a:t>
            </a:r>
          </a:p>
          <a:p>
            <a:pPr lvl="1"/>
            <a:r>
              <a:rPr lang="en-US" dirty="0"/>
              <a:t>Response 2 was counted as a “hit”</a:t>
            </a:r>
            <a:br>
              <a:rPr lang="en-US" dirty="0"/>
            </a:br>
            <a:r>
              <a:rPr lang="en-US" dirty="0"/>
              <a:t>because a drum is round and makes</a:t>
            </a:r>
            <a:br>
              <a:rPr lang="en-US" dirty="0"/>
            </a:br>
            <a:r>
              <a:rPr lang="en-US" dirty="0"/>
              <a:t>noise.</a:t>
            </a:r>
          </a:p>
        </p:txBody>
      </p:sp>
      <p:sp>
        <p:nvSpPr>
          <p:cNvPr id="4" name="Date Placeholder 3">
            <a:extLst>
              <a:ext uri="{FF2B5EF4-FFF2-40B4-BE49-F238E27FC236}">
                <a16:creationId xmlns:a16="http://schemas.microsoft.com/office/drawing/2014/main" id="{02F7A05A-8E89-D391-778D-AEC9468C78B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68387202-5E5D-F9B0-DD4A-86A572664D84}"/>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15B2AAA9-7717-31A5-AFE1-E5D3BE8ACA52}"/>
              </a:ext>
            </a:extLst>
          </p:cNvPr>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7" name="Picture 6">
            <a:extLst>
              <a:ext uri="{FF2B5EF4-FFF2-40B4-BE49-F238E27FC236}">
                <a16:creationId xmlns:a16="http://schemas.microsoft.com/office/drawing/2014/main" id="{F08D9F04-CF08-7226-25BF-2FCE3BC998D6}"/>
              </a:ext>
            </a:extLst>
          </p:cNvPr>
          <p:cNvPicPr>
            <a:picLocks noChangeAspect="1"/>
          </p:cNvPicPr>
          <p:nvPr/>
        </p:nvPicPr>
        <p:blipFill>
          <a:blip r:embed="rId2"/>
          <a:stretch>
            <a:fillRect/>
          </a:stretch>
        </p:blipFill>
        <p:spPr>
          <a:xfrm>
            <a:off x="5714093" y="429838"/>
            <a:ext cx="2124347" cy="2138749"/>
          </a:xfrm>
          <a:prstGeom prst="rect">
            <a:avLst/>
          </a:prstGeom>
        </p:spPr>
      </p:pic>
      <p:pic>
        <p:nvPicPr>
          <p:cNvPr id="8" name="Picture 7">
            <a:extLst>
              <a:ext uri="{FF2B5EF4-FFF2-40B4-BE49-F238E27FC236}">
                <a16:creationId xmlns:a16="http://schemas.microsoft.com/office/drawing/2014/main" id="{90A82836-72DE-299F-5418-C1F8B4BA8498}"/>
              </a:ext>
            </a:extLst>
          </p:cNvPr>
          <p:cNvPicPr>
            <a:picLocks noChangeAspect="1"/>
          </p:cNvPicPr>
          <p:nvPr/>
        </p:nvPicPr>
        <p:blipFill>
          <a:blip r:embed="rId3"/>
          <a:stretch>
            <a:fillRect/>
          </a:stretch>
        </p:blipFill>
        <p:spPr>
          <a:xfrm>
            <a:off x="5733869" y="3106970"/>
            <a:ext cx="2104571" cy="2717095"/>
          </a:xfrm>
          <a:prstGeom prst="rect">
            <a:avLst/>
          </a:prstGeom>
        </p:spPr>
      </p:pic>
    </p:spTree>
    <p:extLst>
      <p:ext uri="{BB962C8B-B14F-4D97-AF65-F5344CB8AC3E}">
        <p14:creationId xmlns:p14="http://schemas.microsoft.com/office/powerpoint/2010/main" val="3025118969"/>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3FA9-33DA-4A05-D22D-4222A884E9A5}"/>
              </a:ext>
            </a:extLst>
          </p:cNvPr>
          <p:cNvSpPr>
            <a:spLocks noGrp="1"/>
          </p:cNvSpPr>
          <p:nvPr>
            <p:ph type="title"/>
          </p:nvPr>
        </p:nvSpPr>
        <p:spPr/>
        <p:txBody>
          <a:bodyPr/>
          <a:lstStyle/>
          <a:p>
            <a:r>
              <a:rPr lang="en-US" dirty="0"/>
              <a:t>What is Paranormal?</a:t>
            </a:r>
          </a:p>
        </p:txBody>
      </p:sp>
      <p:sp>
        <p:nvSpPr>
          <p:cNvPr id="3" name="Content Placeholder 2">
            <a:extLst>
              <a:ext uri="{FF2B5EF4-FFF2-40B4-BE49-F238E27FC236}">
                <a16:creationId xmlns:a16="http://schemas.microsoft.com/office/drawing/2014/main" id="{C76298E6-DC73-081A-B30F-8EBF42B8BB47}"/>
              </a:ext>
            </a:extLst>
          </p:cNvPr>
          <p:cNvSpPr>
            <a:spLocks noGrp="1"/>
          </p:cNvSpPr>
          <p:nvPr>
            <p:ph idx="1"/>
          </p:nvPr>
        </p:nvSpPr>
        <p:spPr/>
        <p:txBody>
          <a:bodyPr/>
          <a:lstStyle/>
          <a:p>
            <a:r>
              <a:rPr lang="en-US" dirty="0"/>
              <a:t>The dictionary describes paranormal as </a:t>
            </a:r>
          </a:p>
          <a:p>
            <a:pPr lvl="1"/>
            <a:r>
              <a:rPr lang="en-US" dirty="0"/>
              <a:t>“denoting events or phenomena such as telekinesis or clairvoyance that are beyond the scope of normal scientific understanding.”</a:t>
            </a:r>
          </a:p>
          <a:p>
            <a:r>
              <a:rPr lang="en-US" dirty="0"/>
              <a:t>Specific examples include:</a:t>
            </a:r>
          </a:p>
          <a:p>
            <a:pPr lvl="1"/>
            <a:r>
              <a:rPr lang="en-US" dirty="0"/>
              <a:t>Clairvoyance, including</a:t>
            </a:r>
          </a:p>
          <a:p>
            <a:pPr lvl="2"/>
            <a:r>
              <a:rPr lang="en-US" dirty="0"/>
              <a:t>Remote viewing</a:t>
            </a:r>
          </a:p>
          <a:p>
            <a:pPr lvl="2"/>
            <a:r>
              <a:rPr lang="en-US" dirty="0"/>
              <a:t>Mind reading</a:t>
            </a:r>
          </a:p>
          <a:p>
            <a:pPr lvl="2"/>
            <a:r>
              <a:rPr lang="en-US" dirty="0"/>
              <a:t>Precognition</a:t>
            </a:r>
          </a:p>
          <a:p>
            <a:pPr lvl="2"/>
            <a:r>
              <a:rPr lang="en-US" dirty="0"/>
              <a:t>Psychometry (gaining information about objects by touching them)</a:t>
            </a:r>
          </a:p>
          <a:p>
            <a:pPr lvl="1"/>
            <a:r>
              <a:rPr lang="en-US" dirty="0"/>
              <a:t>Telekinesis: influencing a physical system without physical interaction.</a:t>
            </a:r>
          </a:p>
          <a:p>
            <a:pPr lvl="1"/>
            <a:r>
              <a:rPr lang="en-US" dirty="0"/>
              <a:t>Mediumship: acting as a bridge between the ”physical world” and the “spirit world”, including deceased people.</a:t>
            </a:r>
          </a:p>
          <a:p>
            <a:r>
              <a:rPr lang="en-US" dirty="0"/>
              <a:t>If these things do in fact exist, then we should be able to prove it and then try to explain them.</a:t>
            </a:r>
          </a:p>
        </p:txBody>
      </p:sp>
      <p:sp>
        <p:nvSpPr>
          <p:cNvPr id="4" name="Date Placeholder 3">
            <a:extLst>
              <a:ext uri="{FF2B5EF4-FFF2-40B4-BE49-F238E27FC236}">
                <a16:creationId xmlns:a16="http://schemas.microsoft.com/office/drawing/2014/main" id="{9BCDEA01-7C49-0487-D42C-35937CAAFF7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D770731-4A9B-0BC7-9A78-CAA24021DA44}"/>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3E740793-D523-1283-D307-B286AEF0FBAC}"/>
              </a:ext>
            </a:extLst>
          </p:cNvPr>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spTree>
    <p:extLst>
      <p:ext uri="{BB962C8B-B14F-4D97-AF65-F5344CB8AC3E}">
        <p14:creationId xmlns:p14="http://schemas.microsoft.com/office/powerpoint/2010/main" val="1411291539"/>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5DD4-AD14-FBF5-E035-6B171123F6A9}"/>
              </a:ext>
            </a:extLst>
          </p:cNvPr>
          <p:cNvSpPr>
            <a:spLocks noGrp="1"/>
          </p:cNvSpPr>
          <p:nvPr>
            <p:ph type="title"/>
          </p:nvPr>
        </p:nvSpPr>
        <p:spPr/>
        <p:txBody>
          <a:bodyPr/>
          <a:lstStyle/>
          <a:p>
            <a:r>
              <a:rPr lang="en-US" dirty="0"/>
              <a:t>Ray Hyman’s Analysis of Geller</a:t>
            </a:r>
          </a:p>
        </p:txBody>
      </p:sp>
      <p:sp>
        <p:nvSpPr>
          <p:cNvPr id="3" name="Content Placeholder 2">
            <a:extLst>
              <a:ext uri="{FF2B5EF4-FFF2-40B4-BE49-F238E27FC236}">
                <a16:creationId xmlns:a16="http://schemas.microsoft.com/office/drawing/2014/main" id="{759CEBDA-BF86-BB3C-13F4-782207CE16A3}"/>
              </a:ext>
            </a:extLst>
          </p:cNvPr>
          <p:cNvSpPr>
            <a:spLocks noGrp="1"/>
          </p:cNvSpPr>
          <p:nvPr>
            <p:ph idx="1"/>
          </p:nvPr>
        </p:nvSpPr>
        <p:spPr/>
        <p:txBody>
          <a:bodyPr/>
          <a:lstStyle/>
          <a:p>
            <a:r>
              <a:rPr lang="en-US" dirty="0">
                <a:hlinkClick r:id="rId2"/>
              </a:rPr>
              <a:t>Ray Hyman</a:t>
            </a:r>
            <a:r>
              <a:rPr lang="en-US" dirty="0"/>
              <a:t> is a professor of Psychology at U of Oregon.</a:t>
            </a:r>
          </a:p>
          <a:p>
            <a:r>
              <a:rPr lang="en-US" dirty="0"/>
              <a:t>Also a long time skeptic</a:t>
            </a:r>
          </a:p>
          <a:p>
            <a:r>
              <a:rPr lang="en-US" dirty="0"/>
              <a:t>He was asked by DARP to evaluate Geller.</a:t>
            </a:r>
          </a:p>
          <a:p>
            <a:r>
              <a:rPr lang="en-US" dirty="0"/>
              <a:t>He also looked into the tests done at SRI, and concluded that – contrary to the claims of </a:t>
            </a:r>
            <a:r>
              <a:rPr lang="en-US" dirty="0" err="1"/>
              <a:t>Putoff</a:t>
            </a:r>
            <a:r>
              <a:rPr lang="en-US" dirty="0"/>
              <a:t> and </a:t>
            </a:r>
            <a:r>
              <a:rPr lang="en-US" dirty="0" err="1"/>
              <a:t>Targ</a:t>
            </a:r>
            <a:r>
              <a:rPr lang="en-US" dirty="0"/>
              <a:t> – Geller had many opportunities to gain knowledge about the target images.</a:t>
            </a:r>
          </a:p>
          <a:p>
            <a:r>
              <a:rPr lang="en-US" dirty="0"/>
              <a:t>His conclusion was that Uri Geller was a complete fraud.</a:t>
            </a:r>
          </a:p>
          <a:p>
            <a:r>
              <a:rPr lang="en-US" dirty="0"/>
              <a:t>We’ll be hearing more from Dr. Hyman later.</a:t>
            </a:r>
          </a:p>
        </p:txBody>
      </p:sp>
      <p:sp>
        <p:nvSpPr>
          <p:cNvPr id="4" name="Date Placeholder 3">
            <a:extLst>
              <a:ext uri="{FF2B5EF4-FFF2-40B4-BE49-F238E27FC236}">
                <a16:creationId xmlns:a16="http://schemas.microsoft.com/office/drawing/2014/main" id="{94CAB99E-4536-5E4B-A767-12B3C179DEBC}"/>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676E2FB-AD61-A565-1930-53DC54AB8BC8}"/>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63482E83-C16D-DE0B-E029-458A77BE9DB8}"/>
              </a:ext>
            </a:extLst>
          </p:cNvPr>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spTree>
    <p:extLst>
      <p:ext uri="{BB962C8B-B14F-4D97-AF65-F5344CB8AC3E}">
        <p14:creationId xmlns:p14="http://schemas.microsoft.com/office/powerpoint/2010/main" val="2890436138"/>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CEFF-7523-B2F1-457D-83CB65FADD4D}"/>
              </a:ext>
            </a:extLst>
          </p:cNvPr>
          <p:cNvSpPr>
            <a:spLocks noGrp="1"/>
          </p:cNvSpPr>
          <p:nvPr>
            <p:ph type="title"/>
          </p:nvPr>
        </p:nvSpPr>
        <p:spPr>
          <a:xfrm>
            <a:off x="321970" y="347472"/>
            <a:ext cx="8229600" cy="628207"/>
          </a:xfrm>
        </p:spPr>
        <p:txBody>
          <a:bodyPr/>
          <a:lstStyle/>
          <a:p>
            <a:r>
              <a:rPr lang="en-US" dirty="0"/>
              <a:t>Uri Geller on Johnny Carson</a:t>
            </a:r>
          </a:p>
        </p:txBody>
      </p:sp>
      <p:sp>
        <p:nvSpPr>
          <p:cNvPr id="3" name="Content Placeholder 2">
            <a:extLst>
              <a:ext uri="{FF2B5EF4-FFF2-40B4-BE49-F238E27FC236}">
                <a16:creationId xmlns:a16="http://schemas.microsoft.com/office/drawing/2014/main" id="{D97C94EE-0556-9703-5F3E-C055DDAEDF00}"/>
              </a:ext>
            </a:extLst>
          </p:cNvPr>
          <p:cNvSpPr>
            <a:spLocks noGrp="1"/>
          </p:cNvSpPr>
          <p:nvPr>
            <p:ph idx="1"/>
          </p:nvPr>
        </p:nvSpPr>
        <p:spPr>
          <a:xfrm>
            <a:off x="389585" y="898993"/>
            <a:ext cx="8229600" cy="5441721"/>
          </a:xfrm>
        </p:spPr>
        <p:txBody>
          <a:bodyPr>
            <a:normAutofit/>
          </a:bodyPr>
          <a:lstStyle/>
          <a:p>
            <a:r>
              <a:rPr lang="en-US" sz="2000" dirty="0"/>
              <a:t>Geller had been on MANY news and talk shows, and he always did impressive things</a:t>
            </a:r>
          </a:p>
          <a:p>
            <a:pPr lvl="1"/>
            <a:r>
              <a:rPr lang="en-US" sz="1800" dirty="0"/>
              <a:t>In 1973, he appeared on Johnny Carson, and things didn’t go so well</a:t>
            </a:r>
          </a:p>
        </p:txBody>
      </p:sp>
      <p:sp>
        <p:nvSpPr>
          <p:cNvPr id="4" name="Date Placeholder 3">
            <a:extLst>
              <a:ext uri="{FF2B5EF4-FFF2-40B4-BE49-F238E27FC236}">
                <a16:creationId xmlns:a16="http://schemas.microsoft.com/office/drawing/2014/main" id="{98E6DDE8-8A4F-82D8-3B49-C14E9EF4D02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9427475-44FC-559D-506D-6889A3965698}"/>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BB765ED5-94A8-F140-BF55-B2E390938ABD}"/>
              </a:ext>
            </a:extLst>
          </p:cNvPr>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pic>
        <p:nvPicPr>
          <p:cNvPr id="7" name="Uri Geller Fails on The Tonight Show (240p_30fps_H264-128kbit_AAC)">
            <a:hlinkClick r:id="" action="ppaction://media"/>
            <a:extLst>
              <a:ext uri="{FF2B5EF4-FFF2-40B4-BE49-F238E27FC236}">
                <a16:creationId xmlns:a16="http://schemas.microsoft.com/office/drawing/2014/main" id="{B16D96F7-1395-5CCA-694B-72348D5182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4599" y="2016578"/>
            <a:ext cx="6310087" cy="4732566"/>
          </a:xfrm>
          <a:prstGeom prst="rect">
            <a:avLst/>
          </a:prstGeom>
        </p:spPr>
      </p:pic>
    </p:spTree>
    <p:extLst>
      <p:ext uri="{BB962C8B-B14F-4D97-AF65-F5344CB8AC3E}">
        <p14:creationId xmlns:p14="http://schemas.microsoft.com/office/powerpoint/2010/main" val="131025677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3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E42C-27D2-2274-98DC-814CF8BA46F5}"/>
              </a:ext>
            </a:extLst>
          </p:cNvPr>
          <p:cNvSpPr>
            <a:spLocks noGrp="1"/>
          </p:cNvSpPr>
          <p:nvPr>
            <p:ph type="title"/>
          </p:nvPr>
        </p:nvSpPr>
        <p:spPr/>
        <p:txBody>
          <a:bodyPr/>
          <a:lstStyle/>
          <a:p>
            <a:r>
              <a:rPr lang="en-US" dirty="0"/>
              <a:t>James Randi: Modern Houdini</a:t>
            </a:r>
          </a:p>
        </p:txBody>
      </p:sp>
      <p:sp>
        <p:nvSpPr>
          <p:cNvPr id="3" name="Content Placeholder 2">
            <a:extLst>
              <a:ext uri="{FF2B5EF4-FFF2-40B4-BE49-F238E27FC236}">
                <a16:creationId xmlns:a16="http://schemas.microsoft.com/office/drawing/2014/main" id="{3A1AA92C-35EF-82C6-626E-3DDCB50EF6A1}"/>
              </a:ext>
            </a:extLst>
          </p:cNvPr>
          <p:cNvSpPr>
            <a:spLocks noGrp="1"/>
          </p:cNvSpPr>
          <p:nvPr>
            <p:ph idx="1"/>
          </p:nvPr>
        </p:nvSpPr>
        <p:spPr/>
        <p:txBody>
          <a:bodyPr>
            <a:normAutofit fontScale="85000" lnSpcReduction="20000"/>
          </a:bodyPr>
          <a:lstStyle/>
          <a:p>
            <a:r>
              <a:rPr lang="en-US" dirty="0">
                <a:hlinkClick r:id="rId4"/>
              </a:rPr>
              <a:t>James Randi</a:t>
            </a:r>
            <a:r>
              <a:rPr lang="en-US" dirty="0"/>
              <a:t> was a successful magician,</a:t>
            </a:r>
            <a:br>
              <a:rPr lang="en-US" dirty="0"/>
            </a:br>
            <a:r>
              <a:rPr lang="en-US" dirty="0"/>
              <a:t>escape artist, and part time actor.</a:t>
            </a:r>
          </a:p>
          <a:p>
            <a:pPr lvl="1"/>
            <a:r>
              <a:rPr lang="en-US" dirty="0"/>
              <a:t>One of his more colorful achievements was touring</a:t>
            </a:r>
            <a:br>
              <a:rPr lang="en-US" dirty="0"/>
            </a:br>
            <a:r>
              <a:rPr lang="en-US" dirty="0"/>
              <a:t>with the Alice Cooper band in 1973 to manage an</a:t>
            </a:r>
            <a:br>
              <a:rPr lang="en-US" dirty="0"/>
            </a:br>
            <a:r>
              <a:rPr lang="en-US" dirty="0"/>
              <a:t>on-stage </a:t>
            </a:r>
            <a:r>
              <a:rPr lang="en-US" dirty="0">
                <a:hlinkClick r:id="rId5"/>
              </a:rPr>
              <a:t>beheading illusion</a:t>
            </a:r>
            <a:r>
              <a:rPr lang="en-US" dirty="0"/>
              <a:t>.</a:t>
            </a:r>
          </a:p>
          <a:p>
            <a:r>
              <a:rPr lang="en-US" dirty="0"/>
              <a:t>He was always interested in exposing</a:t>
            </a:r>
            <a:br>
              <a:rPr lang="en-US" dirty="0"/>
            </a:br>
            <a:r>
              <a:rPr lang="en-US" dirty="0"/>
              <a:t>frauds</a:t>
            </a:r>
          </a:p>
          <a:p>
            <a:pPr lvl="1"/>
            <a:r>
              <a:rPr lang="en-US" dirty="0"/>
              <a:t>As a teenager, he exposed a “mind reading”</a:t>
            </a:r>
            <a:br>
              <a:rPr lang="en-US" dirty="0"/>
            </a:br>
            <a:r>
              <a:rPr lang="en-US" dirty="0"/>
              <a:t>preacher.</a:t>
            </a:r>
          </a:p>
          <a:p>
            <a:r>
              <a:rPr lang="en-US" dirty="0"/>
              <a:t>In the 1970s, he transitioned to </a:t>
            </a:r>
            <a:br>
              <a:rPr lang="en-US" dirty="0"/>
            </a:br>
            <a:r>
              <a:rPr lang="en-US" dirty="0"/>
              <a:t>investigating the paranormal full time.</a:t>
            </a:r>
          </a:p>
          <a:p>
            <a:pPr lvl="1"/>
            <a:r>
              <a:rPr lang="en-US" dirty="0"/>
              <a:t>First big success was the Geller’s Johnny </a:t>
            </a:r>
            <a:br>
              <a:rPr lang="en-US" dirty="0"/>
            </a:br>
            <a:r>
              <a:rPr lang="en-US" dirty="0"/>
              <a:t>Carson appearance.</a:t>
            </a:r>
          </a:p>
          <a:p>
            <a:pPr lvl="1"/>
            <a:r>
              <a:rPr lang="en-US" dirty="0"/>
              <a:t>If you recall, he also debunked homeopathy data in the 1980s</a:t>
            </a:r>
          </a:p>
          <a:p>
            <a:r>
              <a:rPr lang="en-US" dirty="0"/>
              <a:t>In 1989, he was the first (only?) non-scientist to </a:t>
            </a:r>
            <a:r>
              <a:rPr lang="en-US" dirty="0">
                <a:hlinkClick r:id="rId6"/>
              </a:rPr>
              <a:t>win the APS Forum Award</a:t>
            </a:r>
            <a:r>
              <a:rPr lang="en-US" dirty="0"/>
              <a:t> for “promoting public understanding of the relation of physics to society”.</a:t>
            </a:r>
          </a:p>
          <a:p>
            <a:r>
              <a:rPr lang="en-US" dirty="0"/>
              <a:t>Eventually established the James Randi Educational Foundation (JREF, more about that soon)</a:t>
            </a:r>
          </a:p>
          <a:p>
            <a:r>
              <a:rPr lang="en-US" dirty="0"/>
              <a:t>I highly recommend the documentary </a:t>
            </a:r>
            <a:r>
              <a:rPr lang="en-US" dirty="0">
                <a:hlinkClick r:id="rId7"/>
              </a:rPr>
              <a:t>“An Honest Liar”</a:t>
            </a:r>
            <a:r>
              <a:rPr lang="en-US" dirty="0"/>
              <a:t>, about his life.</a:t>
            </a:r>
          </a:p>
        </p:txBody>
      </p:sp>
      <p:sp>
        <p:nvSpPr>
          <p:cNvPr id="4" name="Date Placeholder 3">
            <a:extLst>
              <a:ext uri="{FF2B5EF4-FFF2-40B4-BE49-F238E27FC236}">
                <a16:creationId xmlns:a16="http://schemas.microsoft.com/office/drawing/2014/main" id="{69A5A30B-4808-C1BD-BF2D-EA087700982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DC5427A-5D06-E06D-8A8D-F0C505A57EF3}"/>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56EA4B17-F404-2DEB-2369-C2869F8D4E24}"/>
              </a:ext>
            </a:extLst>
          </p:cNvPr>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pic>
        <p:nvPicPr>
          <p:cNvPr id="1026" name="Picture 2" descr="James Randi Psychic Investigator – tape 1204 | VHiStory">
            <a:extLst>
              <a:ext uri="{FF2B5EF4-FFF2-40B4-BE49-F238E27FC236}">
                <a16:creationId xmlns:a16="http://schemas.microsoft.com/office/drawing/2014/main" id="{710B6588-E990-B6B8-C6A3-530791C712D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938" r="21741" b="12555"/>
          <a:stretch>
            <a:fillRect/>
          </a:stretch>
        </p:blipFill>
        <p:spPr bwMode="auto">
          <a:xfrm>
            <a:off x="7576456" y="429838"/>
            <a:ext cx="1481295" cy="1730123"/>
          </a:xfrm>
          <a:prstGeom prst="rect">
            <a:avLst/>
          </a:prstGeom>
          <a:noFill/>
          <a:extLst>
            <a:ext uri="{909E8E84-426E-40DD-AFC4-6F175D3DCCD1}">
              <a14:hiddenFill xmlns:a14="http://schemas.microsoft.com/office/drawing/2010/main">
                <a:solidFill>
                  <a:srgbClr val="FFFFFF"/>
                </a:solidFill>
              </a14:hiddenFill>
            </a:ext>
          </a:extLst>
        </p:spPr>
      </p:pic>
      <p:pic>
        <p:nvPicPr>
          <p:cNvPr id="8" name="alice-cooper">
            <a:hlinkClick r:id="" action="ppaction://media"/>
            <a:extLst>
              <a:ext uri="{FF2B5EF4-FFF2-40B4-BE49-F238E27FC236}">
                <a16:creationId xmlns:a16="http://schemas.microsoft.com/office/drawing/2014/main" id="{AED44261-B332-2746-738D-462BB7277D7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446532" y="2283937"/>
            <a:ext cx="3479756" cy="1960383"/>
          </a:xfrm>
          <a:prstGeom prst="rect">
            <a:avLst/>
          </a:prstGeom>
        </p:spPr>
      </p:pic>
    </p:spTree>
    <p:extLst>
      <p:ext uri="{BB962C8B-B14F-4D97-AF65-F5344CB8AC3E}">
        <p14:creationId xmlns:p14="http://schemas.microsoft.com/office/powerpoint/2010/main" val="2393324331"/>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624B2-BFEB-22F4-CCB8-3807695FAFC6}"/>
              </a:ext>
            </a:extLst>
          </p:cNvPr>
          <p:cNvSpPr>
            <a:spLocks noGrp="1"/>
          </p:cNvSpPr>
          <p:nvPr>
            <p:ph type="title"/>
          </p:nvPr>
        </p:nvSpPr>
        <p:spPr/>
        <p:txBody>
          <a:bodyPr/>
          <a:lstStyle/>
          <a:p>
            <a:r>
              <a:rPr lang="en-US" dirty="0"/>
              <a:t>Uri Geller’s Career</a:t>
            </a:r>
          </a:p>
        </p:txBody>
      </p:sp>
      <p:sp>
        <p:nvSpPr>
          <p:cNvPr id="3" name="Content Placeholder 2">
            <a:extLst>
              <a:ext uri="{FF2B5EF4-FFF2-40B4-BE49-F238E27FC236}">
                <a16:creationId xmlns:a16="http://schemas.microsoft.com/office/drawing/2014/main" id="{B3CAE8D3-3128-5758-281B-B82237019B6F}"/>
              </a:ext>
            </a:extLst>
          </p:cNvPr>
          <p:cNvSpPr>
            <a:spLocks noGrp="1"/>
          </p:cNvSpPr>
          <p:nvPr>
            <p:ph idx="1"/>
          </p:nvPr>
        </p:nvSpPr>
        <p:spPr/>
        <p:txBody>
          <a:bodyPr>
            <a:normAutofit/>
          </a:bodyPr>
          <a:lstStyle/>
          <a:p>
            <a:r>
              <a:rPr lang="en-US" sz="1800" dirty="0"/>
              <a:t>Uri Geller’s Career was completely unaffected by his exposure on the Johnny Carson show.</a:t>
            </a:r>
          </a:p>
          <a:p>
            <a:r>
              <a:rPr lang="en-US" sz="1800" dirty="0"/>
              <a:t>He spent many years trying unsuccessfully to sue James Randi for calling him a fraud.  </a:t>
            </a:r>
          </a:p>
          <a:p>
            <a:r>
              <a:rPr lang="en-US" sz="1800" dirty="0"/>
              <a:t>In 2006-7 he had a TV show in Israel </a:t>
            </a:r>
            <a:br>
              <a:rPr lang="en-US" sz="1800" dirty="0"/>
            </a:br>
            <a:r>
              <a:rPr lang="en-US" sz="1800" dirty="0"/>
              <a:t>called ”The Successor”, where he was </a:t>
            </a:r>
            <a:br>
              <a:rPr lang="en-US" sz="1800" dirty="0"/>
            </a:br>
            <a:r>
              <a:rPr lang="en-US" sz="1800" dirty="0"/>
              <a:t>again caught cheating.</a:t>
            </a:r>
          </a:p>
          <a:p>
            <a:pPr lvl="1"/>
            <a:r>
              <a:rPr lang="en-US" sz="1600" dirty="0"/>
              <a:t>Full clip </a:t>
            </a:r>
            <a:r>
              <a:rPr lang="en-US" sz="1600" dirty="0">
                <a:hlinkClick r:id="rId4"/>
              </a:rPr>
              <a:t>here</a:t>
            </a:r>
            <a:r>
              <a:rPr lang="en-US" sz="1600" dirty="0"/>
              <a:t>.</a:t>
            </a:r>
          </a:p>
          <a:p>
            <a:r>
              <a:rPr lang="en-US" sz="1800" dirty="0"/>
              <a:t>Geller continues to claim his “powers”</a:t>
            </a:r>
            <a:br>
              <a:rPr lang="en-US" sz="1800" dirty="0"/>
            </a:br>
            <a:r>
              <a:rPr lang="en-US" sz="1800" dirty="0"/>
              <a:t>are genuine and has never admitted</a:t>
            </a:r>
            <a:br>
              <a:rPr lang="en-US" sz="1800" dirty="0"/>
            </a:br>
            <a:r>
              <a:rPr lang="en-US" sz="1800" dirty="0"/>
              <a:t>that he’s merely an illusionist.</a:t>
            </a:r>
          </a:p>
          <a:p>
            <a:r>
              <a:rPr lang="en-US" sz="1800" dirty="0"/>
              <a:t>In 1978, Geller’s former manager,</a:t>
            </a:r>
            <a:br>
              <a:rPr lang="en-US" sz="1800" dirty="0"/>
            </a:br>
            <a:r>
              <a:rPr lang="en-US" sz="1800" dirty="0"/>
              <a:t>Yasha Katz, admitted that Geller was just using illusions and explained how many of the tricks were done.</a:t>
            </a:r>
          </a:p>
          <a:p>
            <a:pPr lvl="1"/>
            <a:r>
              <a:rPr lang="en-US" sz="1800" dirty="0"/>
              <a:t>Interestingly, the only place I could find the </a:t>
            </a:r>
            <a:br>
              <a:rPr lang="en-US" sz="1800" dirty="0"/>
            </a:br>
            <a:r>
              <a:rPr lang="en-US" sz="1800" dirty="0"/>
              <a:t>original article was a </a:t>
            </a:r>
            <a:r>
              <a:rPr lang="en-US" sz="1800" dirty="0">
                <a:hlinkClick r:id="rId5"/>
              </a:rPr>
              <a:t>declassified CIA copy</a:t>
            </a:r>
            <a:r>
              <a:rPr lang="en-US" sz="1800" dirty="0"/>
              <a:t> with </a:t>
            </a:r>
            <a:br>
              <a:rPr lang="en-US" sz="1800" dirty="0"/>
            </a:br>
            <a:r>
              <a:rPr lang="en-US" sz="1800" dirty="0"/>
              <a:t>the cover note “FYI”.</a:t>
            </a:r>
          </a:p>
        </p:txBody>
      </p:sp>
      <p:sp>
        <p:nvSpPr>
          <p:cNvPr id="4" name="Date Placeholder 3">
            <a:extLst>
              <a:ext uri="{FF2B5EF4-FFF2-40B4-BE49-F238E27FC236}">
                <a16:creationId xmlns:a16="http://schemas.microsoft.com/office/drawing/2014/main" id="{7A426BC3-C810-F794-F986-B621B6825C5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87EB4D2-F19B-44A9-2EF5-F421961D7105}"/>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65D17F9E-4C1C-19E5-E5A7-1295288C4EF9}"/>
              </a:ext>
            </a:extLst>
          </p:cNvPr>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pic>
        <p:nvPicPr>
          <p:cNvPr id="8" name="Uri-geller-magnet">
            <a:hlinkClick r:id="" action="ppaction://media"/>
            <a:extLst>
              <a:ext uri="{FF2B5EF4-FFF2-40B4-BE49-F238E27FC236}">
                <a16:creationId xmlns:a16="http://schemas.microsoft.com/office/drawing/2014/main" id="{C5219A10-6309-731C-B047-3FC5DA033F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33818" y="2216840"/>
            <a:ext cx="3555010" cy="2424320"/>
          </a:xfrm>
          <a:prstGeom prst="rect">
            <a:avLst/>
          </a:prstGeom>
        </p:spPr>
      </p:pic>
      <p:pic>
        <p:nvPicPr>
          <p:cNvPr id="9" name="Picture 8">
            <a:extLst>
              <a:ext uri="{FF2B5EF4-FFF2-40B4-BE49-F238E27FC236}">
                <a16:creationId xmlns:a16="http://schemas.microsoft.com/office/drawing/2014/main" id="{B29BA8DC-AB3F-A959-9486-CFD6088F699D}"/>
              </a:ext>
            </a:extLst>
          </p:cNvPr>
          <p:cNvPicPr>
            <a:picLocks noChangeAspect="1"/>
          </p:cNvPicPr>
          <p:nvPr/>
        </p:nvPicPr>
        <p:blipFill>
          <a:blip r:embed="rId7"/>
          <a:stretch>
            <a:fillRect/>
          </a:stretch>
        </p:blipFill>
        <p:spPr>
          <a:xfrm>
            <a:off x="6170386" y="5096136"/>
            <a:ext cx="2810329" cy="1527606"/>
          </a:xfrm>
          <a:prstGeom prst="rect">
            <a:avLst/>
          </a:prstGeom>
        </p:spPr>
      </p:pic>
    </p:spTree>
    <p:extLst>
      <p:ext uri="{BB962C8B-B14F-4D97-AF65-F5344CB8AC3E}">
        <p14:creationId xmlns:p14="http://schemas.microsoft.com/office/powerpoint/2010/main" val="299745352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0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24F0-1A41-76BC-0A06-AC2B00AD94D0}"/>
              </a:ext>
            </a:extLst>
          </p:cNvPr>
          <p:cNvSpPr>
            <a:spLocks noGrp="1"/>
          </p:cNvSpPr>
          <p:nvPr>
            <p:ph type="title"/>
          </p:nvPr>
        </p:nvSpPr>
        <p:spPr/>
        <p:txBody>
          <a:bodyPr/>
          <a:lstStyle/>
          <a:p>
            <a:r>
              <a:rPr lang="en-US" dirty="0"/>
              <a:t>The End of Stargate</a:t>
            </a:r>
          </a:p>
        </p:txBody>
      </p:sp>
      <p:sp>
        <p:nvSpPr>
          <p:cNvPr id="3" name="Content Placeholder 2">
            <a:extLst>
              <a:ext uri="{FF2B5EF4-FFF2-40B4-BE49-F238E27FC236}">
                <a16:creationId xmlns:a16="http://schemas.microsoft.com/office/drawing/2014/main" id="{44572DF2-ABE4-2281-D3BB-C68364FBB943}"/>
              </a:ext>
            </a:extLst>
          </p:cNvPr>
          <p:cNvSpPr>
            <a:spLocks noGrp="1"/>
          </p:cNvSpPr>
          <p:nvPr>
            <p:ph idx="1"/>
          </p:nvPr>
        </p:nvSpPr>
        <p:spPr/>
        <p:txBody>
          <a:bodyPr>
            <a:normAutofit fontScale="92500" lnSpcReduction="10000"/>
          </a:bodyPr>
          <a:lstStyle/>
          <a:p>
            <a:r>
              <a:rPr lang="en-US" sz="1800" dirty="0"/>
              <a:t>In 1995, the CIA charged the American Institutes for Research to evaluate the program.</a:t>
            </a:r>
          </a:p>
          <a:p>
            <a:r>
              <a:rPr lang="en-US" sz="1800" dirty="0"/>
              <a:t>They commissioned a “blue ribbon panel”, headed by </a:t>
            </a:r>
          </a:p>
          <a:p>
            <a:pPr lvl="1"/>
            <a:r>
              <a:rPr lang="en-US" sz="1600" dirty="0">
                <a:hlinkClick r:id="rId2"/>
              </a:rPr>
              <a:t>Prof. Jessica </a:t>
            </a:r>
            <a:r>
              <a:rPr lang="en-US" sz="1600" dirty="0" err="1">
                <a:hlinkClick r:id="rId2"/>
              </a:rPr>
              <a:t>Utts</a:t>
            </a:r>
            <a:r>
              <a:rPr lang="en-US" sz="1600" dirty="0"/>
              <a:t>, a UC Davis (!) Statistics Professor (now emeritus at Irvine), who had published research supporting psychic phenomena.</a:t>
            </a:r>
          </a:p>
          <a:p>
            <a:pPr lvl="1"/>
            <a:r>
              <a:rPr lang="en-US" sz="1600" dirty="0">
                <a:hlinkClick r:id="rId3"/>
              </a:rPr>
              <a:t>Prof. Ray Hyman</a:t>
            </a:r>
            <a:r>
              <a:rPr lang="en-US" sz="1600" dirty="0"/>
              <a:t>, a Professor of Psychology at U of Oregon Eugene.  Known to be very skeptical of psychic phenomena, he had previously strongly criticized their conclusions on Uri Geller.</a:t>
            </a:r>
          </a:p>
          <a:p>
            <a:r>
              <a:rPr lang="en-US" sz="2000" dirty="0"/>
              <a:t>In spite of the claims about the downed spy plane, the review concluded that </a:t>
            </a:r>
          </a:p>
          <a:p>
            <a:pPr lvl="1"/>
            <a:r>
              <a:rPr lang="en-US" sz="1600" dirty="0"/>
              <a:t>“no remote viewing report ever provided actionable information for any intelligence operation.”</a:t>
            </a:r>
          </a:p>
          <a:p>
            <a:r>
              <a:rPr lang="en-US" sz="1800" dirty="0">
                <a:hlinkClick r:id="rId4"/>
              </a:rPr>
              <a:t>Their report</a:t>
            </a:r>
            <a:r>
              <a:rPr lang="en-US" sz="1800" dirty="0"/>
              <a:t> concluded:</a:t>
            </a:r>
          </a:p>
          <a:p>
            <a:pPr lvl="1"/>
            <a:r>
              <a:rPr lang="en-US" sz="1600" dirty="0">
                <a:highlight>
                  <a:srgbClr val="FFFF00"/>
                </a:highlight>
              </a:rPr>
              <a:t>The foregoing observations provide a compelling argument against continuation of the program</a:t>
            </a:r>
            <a:r>
              <a:rPr lang="en-US" sz="1600" dirty="0"/>
              <a:t> within the intelligence community. Even though a statistically significant effect has been observed in the laboratory, it remains unclear whether the existence of a paranormal phenomenon, remote viewing, has been demonstrated. […] Most importantly, the information provided by remote viewing is vague and ambiguous, making it difficult, if not impossible, for the technique to yield information of sufficient quality and accuracy of information for actionable intelligence. </a:t>
            </a:r>
            <a:r>
              <a:rPr lang="en-US" sz="1600" dirty="0">
                <a:highlight>
                  <a:srgbClr val="FFFF00"/>
                </a:highlight>
              </a:rPr>
              <a:t>Thus, we conclude that continued use of remote viewing in intelligence gathering operations is not warranted</a:t>
            </a:r>
            <a:r>
              <a:rPr lang="en-US" sz="1600" dirty="0"/>
              <a:t>.</a:t>
            </a:r>
          </a:p>
          <a:p>
            <a:r>
              <a:rPr lang="en-US" sz="1800" dirty="0"/>
              <a:t>As a result of this review, the program was terminated.</a:t>
            </a:r>
          </a:p>
          <a:p>
            <a:pPr lvl="1"/>
            <a:endParaRPr lang="en-US" sz="1400" dirty="0"/>
          </a:p>
        </p:txBody>
      </p:sp>
      <p:sp>
        <p:nvSpPr>
          <p:cNvPr id="4" name="Date Placeholder 3">
            <a:extLst>
              <a:ext uri="{FF2B5EF4-FFF2-40B4-BE49-F238E27FC236}">
                <a16:creationId xmlns:a16="http://schemas.microsoft.com/office/drawing/2014/main" id="{2655C9BD-33B1-1BB0-14DC-AF1F5F0FCCD5}"/>
              </a:ext>
            </a:extLst>
          </p:cNvPr>
          <p:cNvSpPr>
            <a:spLocks noGrp="1"/>
          </p:cNvSpPr>
          <p:nvPr>
            <p:ph type="dt" sz="half" idx="10"/>
          </p:nvPr>
        </p:nvSpPr>
        <p:spPr/>
        <p:txBody>
          <a:bodyPr/>
          <a:lstStyle/>
          <a:p>
            <a:pPr>
              <a:defRPr/>
            </a:pPr>
            <a:r>
              <a:rPr lang="en-US" dirty="0"/>
              <a:t>FRS-003-009 - Fall 2025</a:t>
            </a:r>
          </a:p>
        </p:txBody>
      </p:sp>
      <p:sp>
        <p:nvSpPr>
          <p:cNvPr id="5" name="Footer Placeholder 4">
            <a:extLst>
              <a:ext uri="{FF2B5EF4-FFF2-40B4-BE49-F238E27FC236}">
                <a16:creationId xmlns:a16="http://schemas.microsoft.com/office/drawing/2014/main" id="{476CBCC2-6D4B-E20B-AE33-45528425CD02}"/>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1B4EC8E0-DA1F-B24E-7049-37DFF1F3E0AC}"/>
              </a:ext>
            </a:extLst>
          </p:cNvPr>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spTree>
    <p:extLst>
      <p:ext uri="{BB962C8B-B14F-4D97-AF65-F5344CB8AC3E}">
        <p14:creationId xmlns:p14="http://schemas.microsoft.com/office/powerpoint/2010/main" val="3798639240"/>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4A804-5863-0AC4-802E-44F8A249F939}"/>
              </a:ext>
            </a:extLst>
          </p:cNvPr>
          <p:cNvSpPr>
            <a:spLocks noGrp="1"/>
          </p:cNvSpPr>
          <p:nvPr>
            <p:ph type="title"/>
          </p:nvPr>
        </p:nvSpPr>
        <p:spPr/>
        <p:txBody>
          <a:bodyPr/>
          <a:lstStyle/>
          <a:p>
            <a:r>
              <a:rPr lang="en-US" dirty="0">
                <a:hlinkClick r:id="rId2"/>
              </a:rPr>
              <a:t>One Million Dollar Paranormal Challenge</a:t>
            </a:r>
            <a:endParaRPr lang="en-US" dirty="0"/>
          </a:p>
        </p:txBody>
      </p:sp>
      <p:sp>
        <p:nvSpPr>
          <p:cNvPr id="3" name="Content Placeholder 2">
            <a:extLst>
              <a:ext uri="{FF2B5EF4-FFF2-40B4-BE49-F238E27FC236}">
                <a16:creationId xmlns:a16="http://schemas.microsoft.com/office/drawing/2014/main" id="{A11F6ECD-4B81-BD95-E882-D962A1BDAFF7}"/>
              </a:ext>
            </a:extLst>
          </p:cNvPr>
          <p:cNvSpPr>
            <a:spLocks noGrp="1"/>
          </p:cNvSpPr>
          <p:nvPr>
            <p:ph idx="1"/>
          </p:nvPr>
        </p:nvSpPr>
        <p:spPr/>
        <p:txBody>
          <a:bodyPr>
            <a:normAutofit fontScale="92500" lnSpcReduction="10000"/>
          </a:bodyPr>
          <a:lstStyle/>
          <a:p>
            <a:r>
              <a:rPr lang="en-US" sz="2000" dirty="0"/>
              <a:t>James Randi had a long history of offering rewards to anyone who could demonstrate paranormal phenomena in controlled conditions</a:t>
            </a:r>
          </a:p>
          <a:p>
            <a:pPr lvl="1"/>
            <a:r>
              <a:rPr lang="en-US" sz="1800" dirty="0"/>
              <a:t>In 1964 he offered $1000, which he increase to $10,000</a:t>
            </a:r>
          </a:p>
          <a:p>
            <a:pPr lvl="1"/>
            <a:r>
              <a:rPr lang="en-US" sz="1800" dirty="0"/>
              <a:t>Later, Lexington Broadcasting added $90,000 to do a show called “The $100,000 psychic prize”</a:t>
            </a:r>
          </a:p>
          <a:p>
            <a:r>
              <a:rPr lang="en-US" sz="2000" dirty="0"/>
              <a:t>In 1996, Randi started the </a:t>
            </a:r>
            <a:r>
              <a:rPr lang="en-US" sz="2000" dirty="0">
                <a:hlinkClick r:id="rId3"/>
              </a:rPr>
              <a:t>James Randi Educational Foundation</a:t>
            </a:r>
            <a:r>
              <a:rPr lang="en-US" sz="2000" dirty="0"/>
              <a:t> (JREF).</a:t>
            </a:r>
          </a:p>
          <a:p>
            <a:pPr lvl="1"/>
            <a:r>
              <a:rPr lang="en-US" sz="1800" dirty="0"/>
              <a:t>This is a grant-making institution to investigate claims of the paranormal.</a:t>
            </a:r>
          </a:p>
          <a:p>
            <a:r>
              <a:rPr lang="en-US" sz="2000" dirty="0"/>
              <a:t>The same year, internet pioneer Rick Adams donated $1 million to be used as a prize for anyone who can successfully demonstrate a paranormal phenomena under controlled conditions.</a:t>
            </a:r>
          </a:p>
          <a:p>
            <a:r>
              <a:rPr lang="en-US" sz="2000" dirty="0"/>
              <a:t>Rules:</a:t>
            </a:r>
          </a:p>
          <a:p>
            <a:pPr lvl="1"/>
            <a:r>
              <a:rPr lang="en-US" sz="1600" dirty="0"/>
              <a:t>JREF and the applicant must agree in advance as to the details of the test and what will constitute “success”</a:t>
            </a:r>
          </a:p>
          <a:p>
            <a:pPr lvl="1"/>
            <a:r>
              <a:rPr lang="en-US" sz="1600" dirty="0"/>
              <a:t>The odds of success due to chance alone must be very low, on the order of 1 in a million.</a:t>
            </a:r>
          </a:p>
          <a:p>
            <a:r>
              <a:rPr lang="en-US" sz="2000" dirty="0"/>
              <a:t>Since he started offering rewards, over 1,000 people have applied to be tested.</a:t>
            </a:r>
          </a:p>
          <a:p>
            <a:pPr lvl="1"/>
            <a:r>
              <a:rPr lang="en-US" sz="1800" dirty="0"/>
              <a:t>None succeeded.</a:t>
            </a:r>
          </a:p>
          <a:p>
            <a:r>
              <a:rPr lang="en-US" sz="2200" dirty="0"/>
              <a:t>The challenge was formally terminated in 2015 to free up the money for other uses.</a:t>
            </a:r>
          </a:p>
        </p:txBody>
      </p:sp>
      <p:sp>
        <p:nvSpPr>
          <p:cNvPr id="4" name="Date Placeholder 3">
            <a:extLst>
              <a:ext uri="{FF2B5EF4-FFF2-40B4-BE49-F238E27FC236}">
                <a16:creationId xmlns:a16="http://schemas.microsoft.com/office/drawing/2014/main" id="{20A9CFC6-124B-2D4F-F052-FCFE9BA8D469}"/>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9499715-1B51-3AB8-4769-932331F9A431}"/>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EA3DDC27-2F96-31F7-2A3A-B086DFE04E3E}"/>
              </a:ext>
            </a:extLst>
          </p:cNvPr>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spTree>
    <p:extLst>
      <p:ext uri="{BB962C8B-B14F-4D97-AF65-F5344CB8AC3E}">
        <p14:creationId xmlns:p14="http://schemas.microsoft.com/office/powerpoint/2010/main" val="2414999483"/>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A6B4C-B901-1713-50C4-5A9128547B6C}"/>
              </a:ext>
            </a:extLst>
          </p:cNvPr>
          <p:cNvSpPr>
            <a:spLocks noGrp="1"/>
          </p:cNvSpPr>
          <p:nvPr>
            <p:ph type="title"/>
          </p:nvPr>
        </p:nvSpPr>
        <p:spPr/>
        <p:txBody>
          <a:bodyPr>
            <a:normAutofit fontScale="90000"/>
          </a:bodyPr>
          <a:lstStyle/>
          <a:p>
            <a:r>
              <a:rPr lang="en-US" dirty="0"/>
              <a:t>Tests at The Amazing Meeting (skeptic conference)</a:t>
            </a:r>
          </a:p>
        </p:txBody>
      </p:sp>
      <p:sp>
        <p:nvSpPr>
          <p:cNvPr id="3" name="Content Placeholder 2">
            <a:extLst>
              <a:ext uri="{FF2B5EF4-FFF2-40B4-BE49-F238E27FC236}">
                <a16:creationId xmlns:a16="http://schemas.microsoft.com/office/drawing/2014/main" id="{F25E9376-B127-04A6-8295-28BB477DC7E0}"/>
              </a:ext>
            </a:extLst>
          </p:cNvPr>
          <p:cNvSpPr>
            <a:spLocks noGrp="1"/>
          </p:cNvSpPr>
          <p:nvPr>
            <p:ph idx="1"/>
          </p:nvPr>
        </p:nvSpPr>
        <p:spPr/>
        <p:txBody>
          <a:bodyPr>
            <a:normAutofit/>
          </a:bodyPr>
          <a:lstStyle/>
          <a:p>
            <a:r>
              <a:rPr lang="en-US" sz="1800" dirty="0"/>
              <a:t>Unfortunately, details of JREF testing and correspondence are no longer public; however, they sometimes took challengers at the Amazing Meeting</a:t>
            </a:r>
          </a:p>
        </p:txBody>
      </p:sp>
      <p:sp>
        <p:nvSpPr>
          <p:cNvPr id="4" name="Date Placeholder 3">
            <a:extLst>
              <a:ext uri="{FF2B5EF4-FFF2-40B4-BE49-F238E27FC236}">
                <a16:creationId xmlns:a16="http://schemas.microsoft.com/office/drawing/2014/main" id="{D82FE718-7F2F-171D-9A2F-E1F8B44166F9}"/>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6F381B4-1D74-9FAF-70A5-A5F68E39992B}"/>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4EBAB563-6DA4-4429-397D-0DA2B665DF38}"/>
              </a:ext>
            </a:extLst>
          </p:cNvPr>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pic>
        <p:nvPicPr>
          <p:cNvPr id="7" name="Picture 6">
            <a:extLst>
              <a:ext uri="{FF2B5EF4-FFF2-40B4-BE49-F238E27FC236}">
                <a16:creationId xmlns:a16="http://schemas.microsoft.com/office/drawing/2014/main" id="{7134D708-57A3-E607-D937-FA21765F9EA0}"/>
              </a:ext>
            </a:extLst>
          </p:cNvPr>
          <p:cNvPicPr>
            <a:picLocks noChangeAspect="1"/>
          </p:cNvPicPr>
          <p:nvPr/>
        </p:nvPicPr>
        <p:blipFill>
          <a:blip r:embed="rId2"/>
          <a:stretch>
            <a:fillRect/>
          </a:stretch>
        </p:blipFill>
        <p:spPr>
          <a:xfrm>
            <a:off x="441713" y="1900244"/>
            <a:ext cx="8229599" cy="4939468"/>
          </a:xfrm>
          <a:prstGeom prst="rect">
            <a:avLst/>
          </a:prstGeom>
        </p:spPr>
      </p:pic>
    </p:spTree>
    <p:extLst>
      <p:ext uri="{BB962C8B-B14F-4D97-AF65-F5344CB8AC3E}">
        <p14:creationId xmlns:p14="http://schemas.microsoft.com/office/powerpoint/2010/main" val="1566654249"/>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286FC-E525-A380-FF38-D6E474EF13A9}"/>
              </a:ext>
            </a:extLst>
          </p:cNvPr>
          <p:cNvSpPr>
            <a:spLocks noGrp="1"/>
          </p:cNvSpPr>
          <p:nvPr>
            <p:ph type="title"/>
          </p:nvPr>
        </p:nvSpPr>
        <p:spPr/>
        <p:txBody>
          <a:bodyPr/>
          <a:lstStyle/>
          <a:p>
            <a:r>
              <a:rPr lang="en-US" dirty="0"/>
              <a:t>Some Notable Refusals</a:t>
            </a:r>
          </a:p>
        </p:txBody>
      </p:sp>
      <p:sp>
        <p:nvSpPr>
          <p:cNvPr id="3" name="Content Placeholder 2">
            <a:extLst>
              <a:ext uri="{FF2B5EF4-FFF2-40B4-BE49-F238E27FC236}">
                <a16:creationId xmlns:a16="http://schemas.microsoft.com/office/drawing/2014/main" id="{B87D51C8-4AA5-6FFA-20EF-ADEBBAF1FC2B}"/>
              </a:ext>
            </a:extLst>
          </p:cNvPr>
          <p:cNvSpPr>
            <a:spLocks noGrp="1"/>
          </p:cNvSpPr>
          <p:nvPr>
            <p:ph idx="1"/>
          </p:nvPr>
        </p:nvSpPr>
        <p:spPr/>
        <p:txBody>
          <a:bodyPr>
            <a:normAutofit/>
          </a:bodyPr>
          <a:lstStyle/>
          <a:p>
            <a:r>
              <a:rPr lang="en-US" sz="2000" dirty="0"/>
              <a:t>Notably, Randi’s nemesis Uri Geller never volunteered to be tested.</a:t>
            </a:r>
          </a:p>
          <a:p>
            <a:r>
              <a:rPr lang="en-US" sz="2000" dirty="0"/>
              <a:t>In 2001, famous psychic </a:t>
            </a:r>
            <a:r>
              <a:rPr lang="en-US" sz="2000" dirty="0">
                <a:hlinkClick r:id="rId3"/>
              </a:rPr>
              <a:t>Silvia Browne</a:t>
            </a:r>
            <a:r>
              <a:rPr lang="en-US" sz="2000" dirty="0"/>
              <a:t> agreed on Larry King Live to take the challenge, but then never did.</a:t>
            </a:r>
          </a:p>
          <a:p>
            <a:pPr lvl="1"/>
            <a:r>
              <a:rPr lang="en-US" sz="1600" dirty="0"/>
              <a:t>Browne was a thoroughly loathsome individual who proved there’s no such thing as “harmless nonsense”.</a:t>
            </a:r>
          </a:p>
          <a:p>
            <a:pPr lvl="1"/>
            <a:r>
              <a:rPr lang="en-US" sz="1600" dirty="0"/>
              <a:t>She often claimed to work with police to solve cases (she hadn’t)</a:t>
            </a:r>
          </a:p>
          <a:p>
            <a:pPr lvl="1"/>
            <a:r>
              <a:rPr lang="en-US" sz="1600" dirty="0"/>
              <a:t>In one famous case, she told Louwanna Miller that her missing daughter, Amanda Berry, was “not alive”.</a:t>
            </a:r>
          </a:p>
          <a:p>
            <a:pPr lvl="1"/>
            <a:r>
              <a:rPr lang="en-US" sz="1600" dirty="0">
                <a:hlinkClick r:id="rId4"/>
              </a:rPr>
              <a:t>Amanda Miller was in fact being held captive by Ariel Castro</a:t>
            </a:r>
            <a:r>
              <a:rPr lang="en-US" sz="1600" dirty="0"/>
              <a:t>.</a:t>
            </a:r>
          </a:p>
          <a:p>
            <a:pPr lvl="1"/>
            <a:r>
              <a:rPr lang="en-US" sz="1600" dirty="0"/>
              <a:t>In her final failure, she predicted she herself would die at 88, but died at 77.</a:t>
            </a:r>
          </a:p>
          <a:p>
            <a:r>
              <a:rPr lang="en-US" sz="2000" dirty="0"/>
              <a:t>In 2007, Randi challenged psychic </a:t>
            </a:r>
            <a:r>
              <a:rPr lang="en-US" sz="2000" dirty="0">
                <a:hlinkClick r:id="rId5"/>
              </a:rPr>
              <a:t>Rosemary Altea</a:t>
            </a:r>
            <a:r>
              <a:rPr lang="en-US" sz="2000" dirty="0"/>
              <a:t> to take the one-million-dollar challenge.  She refused.</a:t>
            </a:r>
          </a:p>
          <a:p>
            <a:r>
              <a:rPr lang="en-US" sz="2000" dirty="0"/>
              <a:t>In 2011, magician </a:t>
            </a:r>
            <a:r>
              <a:rPr lang="en-US" sz="2000" dirty="0">
                <a:hlinkClick r:id="rId6" tooltip="Paul Zenon"/>
              </a:rPr>
              <a:t>Paul Zenon</a:t>
            </a:r>
            <a:r>
              <a:rPr lang="en-US" sz="2000" dirty="0"/>
              <a:t> challenged Welsh psychic Leigh Catherine (aka Leigh-Catherine Salway) to take the one million dollar challenge and she accepted.</a:t>
            </a:r>
          </a:p>
          <a:p>
            <a:pPr lvl="1"/>
            <a:r>
              <a:rPr lang="en-US" sz="1800" dirty="0"/>
              <a:t>She later backed out.</a:t>
            </a:r>
          </a:p>
        </p:txBody>
      </p:sp>
      <p:sp>
        <p:nvSpPr>
          <p:cNvPr id="4" name="Date Placeholder 3">
            <a:extLst>
              <a:ext uri="{FF2B5EF4-FFF2-40B4-BE49-F238E27FC236}">
                <a16:creationId xmlns:a16="http://schemas.microsoft.com/office/drawing/2014/main" id="{223D96B9-45CC-F0C4-CDDE-161E0501EE6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4497987-B51A-7E9D-17E2-4C06C8A5C677}"/>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A40E6E9B-ADDF-2BA3-35F7-D76CD2B939CF}"/>
              </a:ext>
            </a:extLst>
          </p:cNvPr>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spTree>
    <p:extLst>
      <p:ext uri="{BB962C8B-B14F-4D97-AF65-F5344CB8AC3E}">
        <p14:creationId xmlns:p14="http://schemas.microsoft.com/office/powerpoint/2010/main" val="4025877395"/>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87E17-58B8-0240-2E26-84085DB115BF}"/>
              </a:ext>
            </a:extLst>
          </p:cNvPr>
          <p:cNvSpPr>
            <a:spLocks noGrp="1"/>
          </p:cNvSpPr>
          <p:nvPr>
            <p:ph type="title"/>
          </p:nvPr>
        </p:nvSpPr>
        <p:spPr/>
        <p:txBody>
          <a:bodyPr/>
          <a:lstStyle/>
          <a:p>
            <a:r>
              <a:rPr lang="en-US" dirty="0"/>
              <a:t>Detailed Studies of Psychic Research</a:t>
            </a:r>
          </a:p>
        </p:txBody>
      </p:sp>
      <p:sp>
        <p:nvSpPr>
          <p:cNvPr id="3" name="Content Placeholder 2">
            <a:extLst>
              <a:ext uri="{FF2B5EF4-FFF2-40B4-BE49-F238E27FC236}">
                <a16:creationId xmlns:a16="http://schemas.microsoft.com/office/drawing/2014/main" id="{74ADFFD9-B900-B6A4-CF6A-A024F56C54A5}"/>
              </a:ext>
            </a:extLst>
          </p:cNvPr>
          <p:cNvSpPr>
            <a:spLocks noGrp="1"/>
          </p:cNvSpPr>
          <p:nvPr>
            <p:ph idx="1"/>
          </p:nvPr>
        </p:nvSpPr>
        <p:spPr/>
        <p:txBody>
          <a:bodyPr/>
          <a:lstStyle/>
          <a:p>
            <a:r>
              <a:rPr lang="en-US" dirty="0"/>
              <a:t>There have continued to be paranormal studies since the glory days of the 1970s.</a:t>
            </a:r>
          </a:p>
          <a:p>
            <a:r>
              <a:rPr lang="en-US" dirty="0"/>
              <a:t>My impression is that these are done by sincere researchers who are trying to use proper controls.</a:t>
            </a:r>
          </a:p>
          <a:p>
            <a:r>
              <a:rPr lang="en-US" dirty="0"/>
              <a:t>The best summary I’ve found is </a:t>
            </a:r>
            <a:br>
              <a:rPr lang="en-US" dirty="0"/>
            </a:br>
            <a:r>
              <a:rPr lang="en-US" dirty="0"/>
              <a:t>The Elusive Quarry, by Ray Hyman</a:t>
            </a:r>
          </a:p>
          <a:p>
            <a:pPr lvl="1"/>
            <a:r>
              <a:rPr lang="en-US" dirty="0"/>
              <a:t>If you recall, he was one of the people </a:t>
            </a:r>
            <a:br>
              <a:rPr lang="en-US" dirty="0"/>
            </a:br>
            <a:r>
              <a:rPr lang="en-US" dirty="0"/>
              <a:t>responsible for shutting down Project</a:t>
            </a:r>
            <a:br>
              <a:rPr lang="en-US" dirty="0"/>
            </a:br>
            <a:r>
              <a:rPr lang="en-US" dirty="0"/>
              <a:t>Stargate.</a:t>
            </a:r>
          </a:p>
          <a:p>
            <a:r>
              <a:rPr lang="en-US" dirty="0"/>
              <a:t>It’s a thorough review of the body of</a:t>
            </a:r>
            <a:br>
              <a:rPr lang="en-US" dirty="0"/>
            </a:br>
            <a:r>
              <a:rPr lang="en-US" dirty="0"/>
              <a:t>psychic research considered the most</a:t>
            </a:r>
            <a:br>
              <a:rPr lang="en-US" dirty="0"/>
            </a:br>
            <a:r>
              <a:rPr lang="en-US" dirty="0"/>
              <a:t>convincing.</a:t>
            </a:r>
          </a:p>
          <a:p>
            <a:r>
              <a:rPr lang="en-US" dirty="0"/>
              <a:t>Not the most engaging reading material</a:t>
            </a:r>
            <a:br>
              <a:rPr lang="en-US" dirty="0"/>
            </a:br>
            <a:r>
              <a:rPr lang="en-US" dirty="0"/>
              <a:t>though.  </a:t>
            </a:r>
          </a:p>
        </p:txBody>
      </p:sp>
      <p:sp>
        <p:nvSpPr>
          <p:cNvPr id="4" name="Date Placeholder 3">
            <a:extLst>
              <a:ext uri="{FF2B5EF4-FFF2-40B4-BE49-F238E27FC236}">
                <a16:creationId xmlns:a16="http://schemas.microsoft.com/office/drawing/2014/main" id="{6E36D398-DF26-FCD8-0F8D-F63ED964A6B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4563E9E-6B86-A423-AE47-0230EFFAA62A}"/>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D0966D92-705D-EE87-B111-025AE6BAC77F}"/>
              </a:ext>
            </a:extLst>
          </p:cNvPr>
          <p:cNvSpPr>
            <a:spLocks noGrp="1"/>
          </p:cNvSpPr>
          <p:nvPr>
            <p:ph type="sldNum" sz="quarter" idx="12"/>
          </p:nvPr>
        </p:nvSpPr>
        <p:spPr/>
        <p:txBody>
          <a:bodyPr/>
          <a:lstStyle/>
          <a:p>
            <a:pPr>
              <a:defRPr/>
            </a:pPr>
            <a:fld id="{BCA26155-0DCC-45D2-90B6-32F65F3F6C0F}" type="slidenum">
              <a:rPr lang="en-US" smtClean="0"/>
              <a:pPr>
                <a:defRPr/>
              </a:pPr>
              <a:t>28</a:t>
            </a:fld>
            <a:endParaRPr lang="en-US"/>
          </a:p>
        </p:txBody>
      </p:sp>
      <p:pic>
        <p:nvPicPr>
          <p:cNvPr id="1026" name="Picture 2" descr="Amazon.com: Elusive Quarry: 9780879755041: Hyman, Ray: Books">
            <a:extLst>
              <a:ext uri="{FF2B5EF4-FFF2-40B4-BE49-F238E27FC236}">
                <a16:creationId xmlns:a16="http://schemas.microsoft.com/office/drawing/2014/main" id="{2F69DAFD-B334-A9E2-CA08-0B010A8739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959" y="2860072"/>
            <a:ext cx="2385786" cy="3682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614056"/>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A880-2644-B5EC-A3C9-472D4E73E03E}"/>
              </a:ext>
            </a:extLst>
          </p:cNvPr>
          <p:cNvSpPr>
            <a:spLocks noGrp="1"/>
          </p:cNvSpPr>
          <p:nvPr>
            <p:ph type="title"/>
          </p:nvPr>
        </p:nvSpPr>
        <p:spPr/>
        <p:txBody>
          <a:bodyPr/>
          <a:lstStyle/>
          <a:p>
            <a:r>
              <a:rPr lang="en-US" dirty="0"/>
              <a:t>The Book’s Conclusions</a:t>
            </a:r>
          </a:p>
        </p:txBody>
      </p:sp>
      <p:sp>
        <p:nvSpPr>
          <p:cNvPr id="3" name="Content Placeholder 2">
            <a:extLst>
              <a:ext uri="{FF2B5EF4-FFF2-40B4-BE49-F238E27FC236}">
                <a16:creationId xmlns:a16="http://schemas.microsoft.com/office/drawing/2014/main" id="{551BD5C9-E8AE-9CC9-26A4-97C4BD74AF10}"/>
              </a:ext>
            </a:extLst>
          </p:cNvPr>
          <p:cNvSpPr>
            <a:spLocks noGrp="1"/>
          </p:cNvSpPr>
          <p:nvPr>
            <p:ph idx="1"/>
          </p:nvPr>
        </p:nvSpPr>
        <p:spPr/>
        <p:txBody>
          <a:bodyPr>
            <a:normAutofit fontScale="92500" lnSpcReduction="10000"/>
          </a:bodyPr>
          <a:lstStyle/>
          <a:p>
            <a:r>
              <a:rPr lang="en-US" sz="2000" dirty="0"/>
              <a:t>He begins by looking at “</a:t>
            </a:r>
            <a:r>
              <a:rPr lang="en-US" sz="2000" dirty="0" err="1"/>
              <a:t>Ganzfield</a:t>
            </a:r>
            <a:r>
              <a:rPr lang="en-US" sz="2000" dirty="0"/>
              <a:t> Experiments”; that is, experiments wherein a “sender” sends an image to a </a:t>
            </a:r>
            <a:br>
              <a:rPr lang="en-US" sz="2000" dirty="0"/>
            </a:br>
            <a:r>
              <a:rPr lang="en-US" sz="2000" dirty="0"/>
              <a:t>receiver.</a:t>
            </a:r>
          </a:p>
          <a:p>
            <a:r>
              <a:rPr lang="en-US" sz="2000" dirty="0"/>
              <a:t>These usually involve the Zener Cards, </a:t>
            </a:r>
            <a:br>
              <a:rPr lang="en-US" sz="2000" dirty="0"/>
            </a:br>
            <a:r>
              <a:rPr lang="en-US" sz="2000" dirty="0"/>
              <a:t>we discussed earlier</a:t>
            </a:r>
          </a:p>
          <a:p>
            <a:r>
              <a:rPr lang="en-US" sz="2000" dirty="0"/>
              <a:t>He settled on 42 studies that were considered the gold standard.</a:t>
            </a:r>
          </a:p>
          <a:p>
            <a:r>
              <a:rPr lang="en-US" sz="2000" dirty="0"/>
              <a:t>Among the problems he called out:</a:t>
            </a:r>
          </a:p>
          <a:p>
            <a:pPr lvl="1"/>
            <a:r>
              <a:rPr lang="en-US" sz="1800" dirty="0"/>
              <a:t>Problems with randomization.</a:t>
            </a:r>
          </a:p>
          <a:p>
            <a:pPr lvl="1"/>
            <a:r>
              <a:rPr lang="en-US" sz="1800" dirty="0"/>
              <a:t>Problems with what constituted a “hit”</a:t>
            </a:r>
          </a:p>
          <a:p>
            <a:pPr lvl="2"/>
            <a:r>
              <a:rPr lang="en-US" sz="1600" dirty="0"/>
              <a:t>Sometimes it was exact match</a:t>
            </a:r>
          </a:p>
          <a:p>
            <a:pPr lvl="2"/>
            <a:r>
              <a:rPr lang="en-US" sz="1600" dirty="0"/>
              <a:t>Sometimes it was being in the top two choices</a:t>
            </a:r>
          </a:p>
          <a:p>
            <a:pPr lvl="2"/>
            <a:r>
              <a:rPr lang="en-US" sz="1600" dirty="0"/>
              <a:t>Not clear if this was decided after the fact.</a:t>
            </a:r>
          </a:p>
          <a:p>
            <a:pPr lvl="1"/>
            <a:r>
              <a:rPr lang="en-US" sz="1800" dirty="0"/>
              <a:t>Possible problems with “data leakage”; i.e. testers influencing the people being tested.</a:t>
            </a:r>
          </a:p>
          <a:p>
            <a:pPr lvl="1"/>
            <a:r>
              <a:rPr lang="en-US" sz="1800" dirty="0"/>
              <a:t>Poor statistical analysis.  His conclusion is that the p-value is often much higher then .05</a:t>
            </a:r>
          </a:p>
          <a:p>
            <a:r>
              <a:rPr lang="en-US" sz="2200" dirty="0"/>
              <a:t>His conclusion is that the body of research does NOT establish the existence of psychic abilities to a statistically significant level.</a:t>
            </a:r>
          </a:p>
        </p:txBody>
      </p:sp>
      <p:sp>
        <p:nvSpPr>
          <p:cNvPr id="4" name="Date Placeholder 3">
            <a:extLst>
              <a:ext uri="{FF2B5EF4-FFF2-40B4-BE49-F238E27FC236}">
                <a16:creationId xmlns:a16="http://schemas.microsoft.com/office/drawing/2014/main" id="{BD35E053-F481-E4A7-363C-DB7800E54D17}"/>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5610629-269B-C3D1-653A-7C152BF578F4}"/>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574C2E70-8DD1-DA17-665C-6F4852994C68}"/>
              </a:ext>
            </a:extLst>
          </p:cNvPr>
          <p:cNvSpPr>
            <a:spLocks noGrp="1"/>
          </p:cNvSpPr>
          <p:nvPr>
            <p:ph type="sldNum" sz="quarter" idx="12"/>
          </p:nvPr>
        </p:nvSpPr>
        <p:spPr/>
        <p:txBody>
          <a:bodyPr/>
          <a:lstStyle/>
          <a:p>
            <a:pPr>
              <a:defRPr/>
            </a:pPr>
            <a:fld id="{BCA26155-0DCC-45D2-90B6-32F65F3F6C0F}" type="slidenum">
              <a:rPr lang="en-US" smtClean="0"/>
              <a:pPr>
                <a:defRPr/>
              </a:pPr>
              <a:t>29</a:t>
            </a:fld>
            <a:endParaRPr lang="en-US"/>
          </a:p>
        </p:txBody>
      </p:sp>
      <p:pic>
        <p:nvPicPr>
          <p:cNvPr id="7" name="Picture 2" descr="undefined">
            <a:extLst>
              <a:ext uri="{FF2B5EF4-FFF2-40B4-BE49-F238E27FC236}">
                <a16:creationId xmlns:a16="http://schemas.microsoft.com/office/drawing/2014/main" id="{62FD0916-F8C2-6517-66FB-1A085EB0E4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896" y="1459036"/>
            <a:ext cx="3640075" cy="125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56416"/>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CEA34-69BC-8E0B-DC4E-967E76228AA0}"/>
              </a:ext>
            </a:extLst>
          </p:cNvPr>
          <p:cNvSpPr>
            <a:spLocks noGrp="1"/>
          </p:cNvSpPr>
          <p:nvPr>
            <p:ph type="title"/>
          </p:nvPr>
        </p:nvSpPr>
        <p:spPr/>
        <p:txBody>
          <a:bodyPr>
            <a:normAutofit/>
          </a:bodyPr>
          <a:lstStyle/>
          <a:p>
            <a:r>
              <a:rPr lang="en-US" dirty="0"/>
              <a:t>History of the “Paranormal”</a:t>
            </a:r>
          </a:p>
        </p:txBody>
      </p:sp>
      <p:sp>
        <p:nvSpPr>
          <p:cNvPr id="3" name="Content Placeholder 2">
            <a:extLst>
              <a:ext uri="{FF2B5EF4-FFF2-40B4-BE49-F238E27FC236}">
                <a16:creationId xmlns:a16="http://schemas.microsoft.com/office/drawing/2014/main" id="{F8C062F8-0E32-6B1B-2543-C6BA3C0A36E5}"/>
              </a:ext>
            </a:extLst>
          </p:cNvPr>
          <p:cNvSpPr>
            <a:spLocks noGrp="1"/>
          </p:cNvSpPr>
          <p:nvPr>
            <p:ph idx="1"/>
          </p:nvPr>
        </p:nvSpPr>
        <p:spPr>
          <a:xfrm>
            <a:off x="441712" y="1182021"/>
            <a:ext cx="8539001" cy="5441721"/>
          </a:xfrm>
        </p:spPr>
        <p:txBody>
          <a:bodyPr>
            <a:normAutofit lnSpcReduction="10000"/>
          </a:bodyPr>
          <a:lstStyle/>
          <a:p>
            <a:r>
              <a:rPr lang="en-US" sz="2000" dirty="0"/>
              <a:t>The word was not coined in English until</a:t>
            </a:r>
            <a:br>
              <a:rPr lang="en-US" sz="2000" dirty="0"/>
            </a:br>
            <a:r>
              <a:rPr lang="en-US" sz="2000" dirty="0"/>
              <a:t>the early 20</a:t>
            </a:r>
            <a:r>
              <a:rPr lang="en-US" sz="2000" baseline="30000" dirty="0"/>
              <a:t>th</a:t>
            </a:r>
            <a:r>
              <a:rPr lang="en-US" sz="2000" dirty="0"/>
              <a:t> century, but for most of </a:t>
            </a:r>
            <a:br>
              <a:rPr lang="en-US" sz="2000" dirty="0"/>
            </a:br>
            <a:r>
              <a:rPr lang="en-US" sz="2000" dirty="0"/>
              <a:t>human history, people would not have</a:t>
            </a:r>
            <a:br>
              <a:rPr lang="en-US" sz="2000" dirty="0"/>
            </a:br>
            <a:r>
              <a:rPr lang="en-US" sz="2000" dirty="0"/>
              <a:t>understood its meaning anyway.</a:t>
            </a:r>
            <a:endParaRPr lang="en-US" sz="1600" dirty="0"/>
          </a:p>
          <a:p>
            <a:r>
              <a:rPr lang="en-US" sz="2000" dirty="0"/>
              <a:t>From the dawn of history, people believed that our world was controlled by </a:t>
            </a:r>
            <a:r>
              <a:rPr lang="en-US" sz="2000" i="1" dirty="0"/>
              <a:t>literal </a:t>
            </a:r>
            <a:r>
              <a:rPr lang="en-US" sz="2000" dirty="0"/>
              <a:t>gods, demons, and magic.</a:t>
            </a:r>
          </a:p>
          <a:p>
            <a:pPr lvl="1"/>
            <a:r>
              <a:rPr lang="en-US" sz="1800" dirty="0"/>
              <a:t>They also believed that people could manipulate these things, through prayer, ceremony, sacrifice, incantation, etc.</a:t>
            </a:r>
          </a:p>
          <a:p>
            <a:r>
              <a:rPr lang="en-US" sz="2200" dirty="0"/>
              <a:t>For about the same amount of time, people have been performing illusions.</a:t>
            </a:r>
          </a:p>
          <a:p>
            <a:pPr lvl="1"/>
            <a:r>
              <a:rPr lang="en-US" sz="1800" dirty="0"/>
              <a:t>Either as entertainment or to fool people into thinking they had actual powers.</a:t>
            </a:r>
          </a:p>
          <a:p>
            <a:pPr lvl="1"/>
            <a:r>
              <a:rPr lang="en-US" sz="1800" dirty="0"/>
              <a:t>Modern stage magic started to appear in the 19</a:t>
            </a:r>
            <a:r>
              <a:rPr lang="en-US" sz="1800" baseline="30000" dirty="0"/>
              <a:t>th</a:t>
            </a:r>
            <a:r>
              <a:rPr lang="en-US" sz="1800" dirty="0"/>
              <a:t> Century.</a:t>
            </a:r>
          </a:p>
          <a:p>
            <a:r>
              <a:rPr lang="en-US" sz="2000" dirty="0"/>
              <a:t>With the advent of the Enlightenment, people moved to explain more and more phenomena in terms of natural laws, while most still believed in “supernatural” things.</a:t>
            </a:r>
          </a:p>
          <a:p>
            <a:r>
              <a:rPr lang="en-US" sz="2000" dirty="0"/>
              <a:t>We’ll start our discussion with the rise of “spiritualism” in the 19</a:t>
            </a:r>
            <a:r>
              <a:rPr lang="en-US" sz="2000" baseline="30000" dirty="0"/>
              <a:t>th</a:t>
            </a:r>
            <a:r>
              <a:rPr lang="en-US" sz="2000" dirty="0"/>
              <a:t> Century.</a:t>
            </a:r>
          </a:p>
        </p:txBody>
      </p:sp>
      <p:sp>
        <p:nvSpPr>
          <p:cNvPr id="4" name="Date Placeholder 3">
            <a:extLst>
              <a:ext uri="{FF2B5EF4-FFF2-40B4-BE49-F238E27FC236}">
                <a16:creationId xmlns:a16="http://schemas.microsoft.com/office/drawing/2014/main" id="{6E3E83F5-AA6A-E420-6ED7-A6FDD72C6F77}"/>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2D56DD3-7CD3-F191-6DBB-24A212052F57}"/>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84FEB051-8C7A-5A98-09EF-337C9C671ED1}"/>
              </a:ext>
            </a:extLst>
          </p:cNvPr>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pic>
        <p:nvPicPr>
          <p:cNvPr id="2050" name="Picture 2" descr="Deity | The Demonic Paradise Wiki | Fandom">
            <a:extLst>
              <a:ext uri="{FF2B5EF4-FFF2-40B4-BE49-F238E27FC236}">
                <a16:creationId xmlns:a16="http://schemas.microsoft.com/office/drawing/2014/main" id="{12E412CD-93DB-ACB4-0AA8-EE5D3F3EF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532" y="590886"/>
            <a:ext cx="3640182" cy="1734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860948"/>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634F-73C7-0F3A-79EE-1DA8D9B3094B}"/>
              </a:ext>
            </a:extLst>
          </p:cNvPr>
          <p:cNvSpPr>
            <a:spLocks noGrp="1"/>
          </p:cNvSpPr>
          <p:nvPr>
            <p:ph type="title"/>
          </p:nvPr>
        </p:nvSpPr>
        <p:spPr/>
        <p:txBody>
          <a:bodyPr/>
          <a:lstStyle/>
          <a:p>
            <a:r>
              <a:rPr lang="en-US" dirty="0"/>
              <a:t>Psychic Research Today</a:t>
            </a:r>
          </a:p>
        </p:txBody>
      </p:sp>
      <p:sp>
        <p:nvSpPr>
          <p:cNvPr id="3" name="Content Placeholder 2">
            <a:extLst>
              <a:ext uri="{FF2B5EF4-FFF2-40B4-BE49-F238E27FC236}">
                <a16:creationId xmlns:a16="http://schemas.microsoft.com/office/drawing/2014/main" id="{7D1770C8-3125-AA4C-E33C-80F255BC386E}"/>
              </a:ext>
            </a:extLst>
          </p:cNvPr>
          <p:cNvSpPr>
            <a:spLocks noGrp="1"/>
          </p:cNvSpPr>
          <p:nvPr>
            <p:ph idx="1"/>
          </p:nvPr>
        </p:nvSpPr>
        <p:spPr/>
        <p:txBody>
          <a:bodyPr>
            <a:normAutofit/>
          </a:bodyPr>
          <a:lstStyle/>
          <a:p>
            <a:r>
              <a:rPr lang="en-US" sz="1800" dirty="0"/>
              <a:t>There is still a good deal of paranormal research going on.</a:t>
            </a:r>
          </a:p>
          <a:p>
            <a:r>
              <a:rPr lang="en-US" sz="1800" dirty="0"/>
              <a:t>The premiere peer-reviewed journal is </a:t>
            </a:r>
            <a:r>
              <a:rPr lang="en-US" sz="1800" dirty="0">
                <a:hlinkClick r:id="rId2"/>
              </a:rPr>
              <a:t>The Journal of Parapsychology</a:t>
            </a:r>
            <a:r>
              <a:rPr lang="en-US" sz="1800" dirty="0"/>
              <a:t>, founded in 1937. Now open access.</a:t>
            </a:r>
          </a:p>
          <a:p>
            <a:r>
              <a:rPr lang="en-US" sz="1800" dirty="0"/>
              <a:t>Table of contents of a recent journal</a:t>
            </a:r>
          </a:p>
        </p:txBody>
      </p:sp>
      <p:sp>
        <p:nvSpPr>
          <p:cNvPr id="4" name="Date Placeholder 3">
            <a:extLst>
              <a:ext uri="{FF2B5EF4-FFF2-40B4-BE49-F238E27FC236}">
                <a16:creationId xmlns:a16="http://schemas.microsoft.com/office/drawing/2014/main" id="{1E29B0D4-FD7D-8CA9-426B-A8E03394589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429045C-E962-904D-B893-440564FBDEA9}"/>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440B8D77-7E8F-A29B-6C11-10B49F046FA4}"/>
              </a:ext>
            </a:extLst>
          </p:cNvPr>
          <p:cNvSpPr>
            <a:spLocks noGrp="1"/>
          </p:cNvSpPr>
          <p:nvPr>
            <p:ph type="sldNum" sz="quarter" idx="12"/>
          </p:nvPr>
        </p:nvSpPr>
        <p:spPr/>
        <p:txBody>
          <a:bodyPr/>
          <a:lstStyle/>
          <a:p>
            <a:pPr>
              <a:defRPr/>
            </a:pPr>
            <a:fld id="{BCA26155-0DCC-45D2-90B6-32F65F3F6C0F}" type="slidenum">
              <a:rPr lang="en-US" smtClean="0"/>
              <a:pPr>
                <a:defRPr/>
              </a:pPr>
              <a:t>30</a:t>
            </a:fld>
            <a:endParaRPr lang="en-US"/>
          </a:p>
        </p:txBody>
      </p:sp>
      <p:pic>
        <p:nvPicPr>
          <p:cNvPr id="7" name="Picture 6">
            <a:extLst>
              <a:ext uri="{FF2B5EF4-FFF2-40B4-BE49-F238E27FC236}">
                <a16:creationId xmlns:a16="http://schemas.microsoft.com/office/drawing/2014/main" id="{4697DE2F-D0F8-426A-370D-98406722AB5A}"/>
              </a:ext>
            </a:extLst>
          </p:cNvPr>
          <p:cNvPicPr>
            <a:picLocks noChangeAspect="1"/>
          </p:cNvPicPr>
          <p:nvPr/>
        </p:nvPicPr>
        <p:blipFill>
          <a:blip r:embed="rId3"/>
          <a:stretch>
            <a:fillRect/>
          </a:stretch>
        </p:blipFill>
        <p:spPr>
          <a:xfrm>
            <a:off x="642258" y="2515696"/>
            <a:ext cx="7626656" cy="3870856"/>
          </a:xfrm>
          <a:prstGeom prst="rect">
            <a:avLst/>
          </a:prstGeom>
        </p:spPr>
      </p:pic>
    </p:spTree>
    <p:extLst>
      <p:ext uri="{BB962C8B-B14F-4D97-AF65-F5344CB8AC3E}">
        <p14:creationId xmlns:p14="http://schemas.microsoft.com/office/powerpoint/2010/main" val="1754872363"/>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6DBA-FF6B-F695-014A-F03365890EEA}"/>
              </a:ext>
            </a:extLst>
          </p:cNvPr>
          <p:cNvSpPr>
            <a:spLocks noGrp="1"/>
          </p:cNvSpPr>
          <p:nvPr>
            <p:ph type="title"/>
          </p:nvPr>
        </p:nvSpPr>
        <p:spPr/>
        <p:txBody>
          <a:bodyPr/>
          <a:lstStyle/>
          <a:p>
            <a:r>
              <a:rPr lang="en-US" dirty="0"/>
              <a:t>Overview of Paranormal Research</a:t>
            </a:r>
          </a:p>
        </p:txBody>
      </p:sp>
      <p:sp>
        <p:nvSpPr>
          <p:cNvPr id="3" name="Content Placeholder 2">
            <a:extLst>
              <a:ext uri="{FF2B5EF4-FFF2-40B4-BE49-F238E27FC236}">
                <a16:creationId xmlns:a16="http://schemas.microsoft.com/office/drawing/2014/main" id="{101CF87F-188D-E8C3-9C59-36F79B1EAC91}"/>
              </a:ext>
            </a:extLst>
          </p:cNvPr>
          <p:cNvSpPr>
            <a:spLocks noGrp="1"/>
          </p:cNvSpPr>
          <p:nvPr>
            <p:ph idx="1"/>
          </p:nvPr>
        </p:nvSpPr>
        <p:spPr/>
        <p:txBody>
          <a:bodyPr/>
          <a:lstStyle/>
          <a:p>
            <a:r>
              <a:rPr lang="en-US" dirty="0"/>
              <a:t>The community has been “seriously” studying paranormal phenomena for roughly 140 years now.  </a:t>
            </a:r>
          </a:p>
          <a:p>
            <a:r>
              <a:rPr lang="en-US" dirty="0"/>
              <a:t>Each generation of researchers acknowledges problems with previous research and works to rectify them.</a:t>
            </a:r>
          </a:p>
          <a:p>
            <a:r>
              <a:rPr lang="en-US" dirty="0"/>
              <a:t>Even so, after all this time, we have not had a </a:t>
            </a:r>
            <a:r>
              <a:rPr lang="en-US" i="1" dirty="0"/>
              <a:t>single</a:t>
            </a:r>
            <a:r>
              <a:rPr lang="en-US" dirty="0"/>
              <a:t>, reproducible, high significance result under properly controlled conditions.</a:t>
            </a:r>
          </a:p>
          <a:p>
            <a:r>
              <a:rPr lang="en-US" dirty="0"/>
              <a:t>We’re reminded yet again of Bob Parks warning sign #3</a:t>
            </a:r>
          </a:p>
          <a:p>
            <a:pPr lvl="1"/>
            <a:r>
              <a:rPr lang="en-US" dirty="0"/>
              <a:t>An effect is always at the very limit of detection.</a:t>
            </a:r>
          </a:p>
          <a:p>
            <a:r>
              <a:rPr lang="en-US" dirty="0"/>
              <a:t>Personally, I would love for paranormal phenomena to be real.</a:t>
            </a:r>
          </a:p>
          <a:p>
            <a:pPr lvl="1"/>
            <a:r>
              <a:rPr lang="en-US" dirty="0"/>
              <a:t>I just don’t believe they are.</a:t>
            </a:r>
          </a:p>
        </p:txBody>
      </p:sp>
      <p:sp>
        <p:nvSpPr>
          <p:cNvPr id="4" name="Date Placeholder 3">
            <a:extLst>
              <a:ext uri="{FF2B5EF4-FFF2-40B4-BE49-F238E27FC236}">
                <a16:creationId xmlns:a16="http://schemas.microsoft.com/office/drawing/2014/main" id="{703A14D7-9EDA-8212-6B41-9C8E0801425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14C061C-E05D-CE59-3779-1AA1D0422590}"/>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15B1240B-D625-0B1D-C1D0-D2600A37B995}"/>
              </a:ext>
            </a:extLst>
          </p:cNvPr>
          <p:cNvSpPr>
            <a:spLocks noGrp="1"/>
          </p:cNvSpPr>
          <p:nvPr>
            <p:ph type="sldNum" sz="quarter" idx="12"/>
          </p:nvPr>
        </p:nvSpPr>
        <p:spPr/>
        <p:txBody>
          <a:bodyPr/>
          <a:lstStyle/>
          <a:p>
            <a:pPr>
              <a:defRPr/>
            </a:pPr>
            <a:fld id="{BCA26155-0DCC-45D2-90B6-32F65F3F6C0F}" type="slidenum">
              <a:rPr lang="en-US" smtClean="0"/>
              <a:pPr>
                <a:defRPr/>
              </a:pPr>
              <a:t>31</a:t>
            </a:fld>
            <a:endParaRPr lang="en-US"/>
          </a:p>
        </p:txBody>
      </p:sp>
    </p:spTree>
    <p:extLst>
      <p:ext uri="{BB962C8B-B14F-4D97-AF65-F5344CB8AC3E}">
        <p14:creationId xmlns:p14="http://schemas.microsoft.com/office/powerpoint/2010/main" val="3142001302"/>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B72A-C21F-6C6B-AB77-62D94A1C2DFB}"/>
              </a:ext>
            </a:extLst>
          </p:cNvPr>
          <p:cNvSpPr>
            <a:spLocks noGrp="1"/>
          </p:cNvSpPr>
          <p:nvPr>
            <p:ph type="title"/>
          </p:nvPr>
        </p:nvSpPr>
        <p:spPr/>
        <p:txBody>
          <a:bodyPr/>
          <a:lstStyle/>
          <a:p>
            <a:r>
              <a:rPr lang="en-US" dirty="0"/>
              <a:t>Spiritualism</a:t>
            </a:r>
          </a:p>
        </p:txBody>
      </p:sp>
      <p:sp>
        <p:nvSpPr>
          <p:cNvPr id="3" name="Content Placeholder 2">
            <a:extLst>
              <a:ext uri="{FF2B5EF4-FFF2-40B4-BE49-F238E27FC236}">
                <a16:creationId xmlns:a16="http://schemas.microsoft.com/office/drawing/2014/main" id="{73595CB7-3264-1748-A43F-4FF766253B59}"/>
              </a:ext>
            </a:extLst>
          </p:cNvPr>
          <p:cNvSpPr>
            <a:spLocks noGrp="1"/>
          </p:cNvSpPr>
          <p:nvPr>
            <p:ph idx="1"/>
          </p:nvPr>
        </p:nvSpPr>
        <p:spPr/>
        <p:txBody>
          <a:bodyPr>
            <a:normAutofit/>
          </a:bodyPr>
          <a:lstStyle/>
          <a:p>
            <a:r>
              <a:rPr lang="en-US" sz="2000" dirty="0"/>
              <a:t>As scientific knowledge grew, some people began to divide reality into the “natural” world and the “spiritual” world.</a:t>
            </a:r>
          </a:p>
          <a:p>
            <a:pPr lvl="1"/>
            <a:r>
              <a:rPr lang="en-US" sz="1800" dirty="0"/>
              <a:t>The spiritual world contained both non-human spirits AND the spirits of the deceased.  </a:t>
            </a:r>
          </a:p>
          <a:p>
            <a:pPr lvl="1"/>
            <a:r>
              <a:rPr lang="en-US" sz="1800" dirty="0">
                <a:hlinkClick r:id="rId2"/>
              </a:rPr>
              <a:t>”Mediums”</a:t>
            </a:r>
            <a:r>
              <a:rPr lang="en-US" sz="1800" dirty="0"/>
              <a:t> were people who claimed to communicate with this world – usually for a fee.</a:t>
            </a:r>
          </a:p>
          <a:p>
            <a:r>
              <a:rPr lang="en-US" sz="2200" dirty="0"/>
              <a:t>The </a:t>
            </a:r>
            <a:r>
              <a:rPr lang="en-US" sz="2200" dirty="0">
                <a:hlinkClick r:id="rId3"/>
              </a:rPr>
              <a:t>”spiritualism movement”</a:t>
            </a:r>
            <a:r>
              <a:rPr lang="en-US" sz="2200" dirty="0"/>
              <a:t> grew in the 19</a:t>
            </a:r>
            <a:r>
              <a:rPr lang="en-US" sz="2200" baseline="30000" dirty="0"/>
              <a:t>th</a:t>
            </a:r>
            <a:r>
              <a:rPr lang="en-US" sz="2200" dirty="0"/>
              <a:t> Century.</a:t>
            </a:r>
          </a:p>
          <a:p>
            <a:pPr lvl="1"/>
            <a:r>
              <a:rPr lang="en-US" sz="1800" dirty="0">
                <a:hlinkClick r:id="rId4"/>
              </a:rPr>
              <a:t>Paschal Beverly Randolph </a:t>
            </a:r>
            <a:r>
              <a:rPr lang="en-US" sz="1800" dirty="0"/>
              <a:t>and </a:t>
            </a:r>
            <a:r>
              <a:rPr lang="en-US" sz="1800" dirty="0">
                <a:hlinkClick r:id="rId5"/>
              </a:rPr>
              <a:t>Emma Hardinge Britten</a:t>
            </a:r>
            <a:r>
              <a:rPr lang="en-US" sz="1800" dirty="0"/>
              <a:t> were two early “trance mediums” around 1950.</a:t>
            </a:r>
          </a:p>
          <a:p>
            <a:r>
              <a:rPr lang="en-US" sz="2000" dirty="0"/>
              <a:t>By the turn of the last century, medium-guided </a:t>
            </a:r>
            <a:br>
              <a:rPr lang="en-US" sz="2000" dirty="0"/>
            </a:br>
            <a:r>
              <a:rPr lang="en-US" sz="2000" dirty="0"/>
              <a:t>seances were very popular, particularly among </a:t>
            </a:r>
            <a:br>
              <a:rPr lang="en-US" sz="2000" dirty="0"/>
            </a:br>
            <a:r>
              <a:rPr lang="en-US" sz="2000" dirty="0"/>
              <a:t>the wealthy and educated in the English-speaking </a:t>
            </a:r>
            <a:br>
              <a:rPr lang="en-US" sz="2000" dirty="0"/>
            </a:br>
            <a:r>
              <a:rPr lang="en-US" sz="2000" dirty="0"/>
              <a:t>world.  </a:t>
            </a:r>
          </a:p>
          <a:p>
            <a:pPr lvl="1"/>
            <a:r>
              <a:rPr lang="en-US" sz="1800" dirty="0"/>
              <a:t>The medium would go into a trance, make contact </a:t>
            </a:r>
            <a:br>
              <a:rPr lang="en-US" sz="1800" dirty="0"/>
            </a:br>
            <a:r>
              <a:rPr lang="en-US" sz="1800" dirty="0"/>
              <a:t>with the spirit world, often accompanied by sounds, </a:t>
            </a:r>
            <a:br>
              <a:rPr lang="en-US" sz="1800" dirty="0"/>
            </a:br>
            <a:r>
              <a:rPr lang="en-US" sz="1800" dirty="0"/>
              <a:t>lights, or the movement of objects in the room.</a:t>
            </a:r>
          </a:p>
          <a:p>
            <a:pPr lvl="1"/>
            <a:r>
              <a:rPr lang="en-US" sz="1800" dirty="0"/>
              <a:t>They would then speak or write for the spirits.</a:t>
            </a:r>
          </a:p>
          <a:p>
            <a:pPr lvl="1"/>
            <a:endParaRPr lang="en-US" sz="1800" dirty="0"/>
          </a:p>
        </p:txBody>
      </p:sp>
      <p:sp>
        <p:nvSpPr>
          <p:cNvPr id="4" name="Date Placeholder 3">
            <a:extLst>
              <a:ext uri="{FF2B5EF4-FFF2-40B4-BE49-F238E27FC236}">
                <a16:creationId xmlns:a16="http://schemas.microsoft.com/office/drawing/2014/main" id="{846846D3-E6E1-7191-6E58-A136B4A89C4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E63E789-9A6F-52EE-E3CE-3B2C1C90641C}"/>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6E520728-0A90-31AB-B012-B60699FA7253}"/>
              </a:ext>
            </a:extLst>
          </p:cNvPr>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pic>
        <p:nvPicPr>
          <p:cNvPr id="3074" name="Picture 2" descr="undefined">
            <a:extLst>
              <a:ext uri="{FF2B5EF4-FFF2-40B4-BE49-F238E27FC236}">
                <a16:creationId xmlns:a16="http://schemas.microsoft.com/office/drawing/2014/main" id="{7FFD9568-0850-259E-C4F6-0F459D67FE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047" y="3788737"/>
            <a:ext cx="2125224" cy="291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616992"/>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8B890-302E-B978-F7F4-972FB271BE85}"/>
              </a:ext>
            </a:extLst>
          </p:cNvPr>
          <p:cNvSpPr>
            <a:spLocks noGrp="1"/>
          </p:cNvSpPr>
          <p:nvPr>
            <p:ph type="title"/>
          </p:nvPr>
        </p:nvSpPr>
        <p:spPr/>
        <p:txBody>
          <a:bodyPr/>
          <a:lstStyle/>
          <a:p>
            <a:r>
              <a:rPr lang="en-US" dirty="0"/>
              <a:t>A Playground for Con Artists</a:t>
            </a:r>
          </a:p>
        </p:txBody>
      </p:sp>
      <p:sp>
        <p:nvSpPr>
          <p:cNvPr id="3" name="Content Placeholder 2">
            <a:extLst>
              <a:ext uri="{FF2B5EF4-FFF2-40B4-BE49-F238E27FC236}">
                <a16:creationId xmlns:a16="http://schemas.microsoft.com/office/drawing/2014/main" id="{094FF264-48CA-A411-743C-BDB8EB0D95F8}"/>
              </a:ext>
            </a:extLst>
          </p:cNvPr>
          <p:cNvSpPr>
            <a:spLocks noGrp="1"/>
          </p:cNvSpPr>
          <p:nvPr>
            <p:ph idx="1"/>
          </p:nvPr>
        </p:nvSpPr>
        <p:spPr/>
        <p:txBody>
          <a:bodyPr>
            <a:normAutofit/>
          </a:bodyPr>
          <a:lstStyle/>
          <a:p>
            <a:r>
              <a:rPr lang="en-US" sz="2000" dirty="0"/>
              <a:t>As we’ll discuss, many people genuinely </a:t>
            </a:r>
            <a:br>
              <a:rPr lang="en-US" sz="2000" dirty="0"/>
            </a:br>
            <a:r>
              <a:rPr lang="en-US" sz="2000" dirty="0"/>
              <a:t>believe they have paranormal powers.</a:t>
            </a:r>
          </a:p>
          <a:p>
            <a:r>
              <a:rPr lang="en-US" sz="2000" dirty="0"/>
              <a:t>This was not the case with most mediums</a:t>
            </a:r>
            <a:br>
              <a:rPr lang="en-US" sz="2000" dirty="0"/>
            </a:br>
            <a:r>
              <a:rPr lang="en-US" sz="2000" dirty="0"/>
              <a:t>who used a whole host of tricks to separate</a:t>
            </a:r>
            <a:br>
              <a:rPr lang="en-US" sz="2000" dirty="0"/>
            </a:br>
            <a:r>
              <a:rPr lang="en-US" sz="2000" dirty="0"/>
              <a:t>their clients from their money*.</a:t>
            </a:r>
          </a:p>
          <a:p>
            <a:r>
              <a:rPr lang="en-US" sz="2000" dirty="0"/>
              <a:t>Among their tricks:</a:t>
            </a:r>
          </a:p>
          <a:p>
            <a:pPr lvl="1"/>
            <a:r>
              <a:rPr lang="en-US" sz="1600" dirty="0"/>
              <a:t>Using double exposure to create “</a:t>
            </a:r>
            <a:r>
              <a:rPr lang="en-US" sz="1600" dirty="0">
                <a:hlinkClick r:id="rId2"/>
              </a:rPr>
              <a:t>spirit photography</a:t>
            </a:r>
            <a:r>
              <a:rPr lang="en-US" sz="1600" dirty="0"/>
              <a:t>”</a:t>
            </a:r>
          </a:p>
          <a:p>
            <a:pPr lvl="1"/>
            <a:r>
              <a:rPr lang="en-US" sz="1600" dirty="0"/>
              <a:t>Levitation using cables and other devices.</a:t>
            </a:r>
          </a:p>
          <a:p>
            <a:pPr lvl="1"/>
            <a:r>
              <a:rPr lang="en-US" sz="1600" dirty="0"/>
              <a:t>Producing “</a:t>
            </a:r>
            <a:r>
              <a:rPr lang="en-US" sz="1600" dirty="0">
                <a:hlinkClick r:id="rId3"/>
              </a:rPr>
              <a:t>ectoplasm</a:t>
            </a:r>
            <a:r>
              <a:rPr lang="en-US" sz="1600" dirty="0"/>
              <a:t>” during seances.</a:t>
            </a:r>
          </a:p>
          <a:p>
            <a:pPr lvl="1"/>
            <a:r>
              <a:rPr lang="en-US" sz="1600" dirty="0"/>
              <a:t>This </a:t>
            </a:r>
            <a:r>
              <a:rPr lang="en-US" sz="1600" dirty="0">
                <a:hlinkClick r:id="rId4"/>
              </a:rPr>
              <a:t>1906 film </a:t>
            </a:r>
            <a:r>
              <a:rPr lang="en-US" sz="1600" dirty="0"/>
              <a:t>exposes some of their tricks.</a:t>
            </a:r>
          </a:p>
        </p:txBody>
      </p:sp>
      <p:sp>
        <p:nvSpPr>
          <p:cNvPr id="4" name="Date Placeholder 3">
            <a:extLst>
              <a:ext uri="{FF2B5EF4-FFF2-40B4-BE49-F238E27FC236}">
                <a16:creationId xmlns:a16="http://schemas.microsoft.com/office/drawing/2014/main" id="{E55CB6E5-8CC6-0FED-DF2A-60071DF38D0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9BA1999-A794-D737-CA6D-31D4BB78696B}"/>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32A67818-9544-97AE-2752-ADA1FEC9DAA6}"/>
              </a:ext>
            </a:extLst>
          </p:cNvPr>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sp>
        <p:nvSpPr>
          <p:cNvPr id="7" name="TextBox 6">
            <a:extLst>
              <a:ext uri="{FF2B5EF4-FFF2-40B4-BE49-F238E27FC236}">
                <a16:creationId xmlns:a16="http://schemas.microsoft.com/office/drawing/2014/main" id="{44611067-C53F-7921-F77A-5CD78D4B728F}"/>
              </a:ext>
            </a:extLst>
          </p:cNvPr>
          <p:cNvSpPr txBox="1"/>
          <p:nvPr/>
        </p:nvSpPr>
        <p:spPr>
          <a:xfrm>
            <a:off x="3429000" y="6498771"/>
            <a:ext cx="5638800" cy="307777"/>
          </a:xfrm>
          <a:prstGeom prst="rect">
            <a:avLst/>
          </a:prstGeom>
          <a:noFill/>
        </p:spPr>
        <p:txBody>
          <a:bodyPr wrap="square" rtlCol="0">
            <a:spAutoFit/>
          </a:bodyPr>
          <a:lstStyle/>
          <a:p>
            <a:pPr algn="r"/>
            <a:r>
              <a:rPr lang="en-US" sz="1400" dirty="0">
                <a:latin typeface="+mn-lt"/>
              </a:rPr>
              <a:t>*read </a:t>
            </a:r>
            <a:r>
              <a:rPr lang="en-US" sz="1400" dirty="0">
                <a:latin typeface="+mn-lt"/>
                <a:hlinkClick r:id="rId5"/>
              </a:rPr>
              <a:t>“Spook: Science Tackles the Afterlife”</a:t>
            </a:r>
            <a:r>
              <a:rPr lang="en-US" sz="1400" dirty="0">
                <a:latin typeface="+mn-lt"/>
              </a:rPr>
              <a:t>, by Mary Roach</a:t>
            </a:r>
          </a:p>
        </p:txBody>
      </p:sp>
      <p:pic>
        <p:nvPicPr>
          <p:cNvPr id="4098" name="Picture 2" descr="Image may contain Human Person Art Painting Clothing Apparel and Mary Todd Lincoln">
            <a:extLst>
              <a:ext uri="{FF2B5EF4-FFF2-40B4-BE49-F238E27FC236}">
                <a16:creationId xmlns:a16="http://schemas.microsoft.com/office/drawing/2014/main" id="{FE273446-67C5-251D-6956-3CB2560946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6286" y="471448"/>
            <a:ext cx="2651515" cy="42174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20874A9-5515-F887-F177-3392B874B6F8}"/>
              </a:ext>
            </a:extLst>
          </p:cNvPr>
          <p:cNvPicPr>
            <a:picLocks noChangeAspect="1"/>
          </p:cNvPicPr>
          <p:nvPr/>
        </p:nvPicPr>
        <p:blipFill>
          <a:blip r:embed="rId7"/>
          <a:srcRect l="8544" t="27572" r="9524" b="33927"/>
          <a:stretch>
            <a:fillRect/>
          </a:stretch>
        </p:blipFill>
        <p:spPr>
          <a:xfrm>
            <a:off x="775886" y="4518033"/>
            <a:ext cx="5306227" cy="1868519"/>
          </a:xfrm>
          <a:prstGeom prst="rect">
            <a:avLst/>
          </a:prstGeom>
        </p:spPr>
      </p:pic>
      <p:sp>
        <p:nvSpPr>
          <p:cNvPr id="9" name="TextBox 8">
            <a:extLst>
              <a:ext uri="{FF2B5EF4-FFF2-40B4-BE49-F238E27FC236}">
                <a16:creationId xmlns:a16="http://schemas.microsoft.com/office/drawing/2014/main" id="{0A5D3DFD-749B-6652-ACDE-0509D200D5FB}"/>
              </a:ext>
            </a:extLst>
          </p:cNvPr>
          <p:cNvSpPr txBox="1"/>
          <p:nvPr/>
        </p:nvSpPr>
        <p:spPr>
          <a:xfrm>
            <a:off x="6691571" y="4771246"/>
            <a:ext cx="2100943" cy="523220"/>
          </a:xfrm>
          <a:prstGeom prst="rect">
            <a:avLst/>
          </a:prstGeom>
          <a:noFill/>
        </p:spPr>
        <p:txBody>
          <a:bodyPr wrap="square" rtlCol="0">
            <a:spAutoFit/>
          </a:bodyPr>
          <a:lstStyle/>
          <a:p>
            <a:pPr algn="ctr"/>
            <a:r>
              <a:rPr lang="en-US" sz="1400" dirty="0">
                <a:latin typeface="+mn-lt"/>
              </a:rPr>
              <a:t>Mary Todd Lincoln and “her late husband”</a:t>
            </a:r>
          </a:p>
        </p:txBody>
      </p:sp>
    </p:spTree>
    <p:extLst>
      <p:ext uri="{BB962C8B-B14F-4D97-AF65-F5344CB8AC3E}">
        <p14:creationId xmlns:p14="http://schemas.microsoft.com/office/powerpoint/2010/main" val="3830642013"/>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B8AC-CF95-E626-ED78-E9CC4F5B73B5}"/>
              </a:ext>
            </a:extLst>
          </p:cNvPr>
          <p:cNvSpPr>
            <a:spLocks noGrp="1"/>
          </p:cNvSpPr>
          <p:nvPr>
            <p:ph type="title"/>
          </p:nvPr>
        </p:nvSpPr>
        <p:spPr/>
        <p:txBody>
          <a:bodyPr/>
          <a:lstStyle/>
          <a:p>
            <a:r>
              <a:rPr lang="en-US" dirty="0"/>
              <a:t>Enter Magicians…</a:t>
            </a:r>
          </a:p>
        </p:txBody>
      </p:sp>
      <p:sp>
        <p:nvSpPr>
          <p:cNvPr id="3" name="Content Placeholder 2">
            <a:extLst>
              <a:ext uri="{FF2B5EF4-FFF2-40B4-BE49-F238E27FC236}">
                <a16:creationId xmlns:a16="http://schemas.microsoft.com/office/drawing/2014/main" id="{9A361D04-A3DA-F3A8-6A11-1F1562167306}"/>
              </a:ext>
            </a:extLst>
          </p:cNvPr>
          <p:cNvSpPr>
            <a:spLocks noGrp="1"/>
          </p:cNvSpPr>
          <p:nvPr>
            <p:ph idx="1"/>
          </p:nvPr>
        </p:nvSpPr>
        <p:spPr/>
        <p:txBody>
          <a:bodyPr>
            <a:normAutofit lnSpcReduction="10000"/>
          </a:bodyPr>
          <a:lstStyle/>
          <a:p>
            <a:r>
              <a:rPr lang="en-US" dirty="0"/>
              <a:t>As a group, scientists are pretty easy to fool.  </a:t>
            </a:r>
          </a:p>
          <a:p>
            <a:pPr lvl="1"/>
            <a:r>
              <a:rPr lang="en-US" dirty="0"/>
              <a:t>Science works entirely on the honor system.</a:t>
            </a:r>
          </a:p>
          <a:p>
            <a:pPr lvl="1"/>
            <a:r>
              <a:rPr lang="en-US" dirty="0"/>
              <a:t>The peer review system is not charged, nor is</a:t>
            </a:r>
            <a:br>
              <a:rPr lang="en-US" dirty="0"/>
            </a:br>
            <a:r>
              <a:rPr lang="en-US" dirty="0"/>
              <a:t>it equipped, to find fraud.</a:t>
            </a:r>
          </a:p>
          <a:p>
            <a:pPr lvl="1"/>
            <a:r>
              <a:rPr lang="en-US" dirty="0"/>
              <a:t>If a scientist sees something that appears to </a:t>
            </a:r>
            <a:br>
              <a:rPr lang="en-US" dirty="0"/>
            </a:br>
            <a:r>
              <a:rPr lang="en-US" dirty="0"/>
              <a:t>challenge the laws of physics, the first question</a:t>
            </a:r>
            <a:br>
              <a:rPr lang="en-US" dirty="0"/>
            </a:br>
            <a:r>
              <a:rPr lang="en-US" dirty="0"/>
              <a:t>is “What’s the mistake?”</a:t>
            </a:r>
          </a:p>
          <a:p>
            <a:r>
              <a:rPr lang="en-US" dirty="0"/>
              <a:t>Magicians make a living through trickery</a:t>
            </a:r>
          </a:p>
          <a:p>
            <a:pPr marL="274320" lvl="1" indent="0">
              <a:buNone/>
            </a:pPr>
            <a:r>
              <a:rPr lang="en-US" b="1" dirty="0"/>
              <a:t>"Yes, indeed, I'm a trickster, I'm a cheat, I'm a </a:t>
            </a:r>
            <a:br>
              <a:rPr lang="en-US" b="1" dirty="0"/>
            </a:br>
            <a:r>
              <a:rPr lang="en-US" b="1" dirty="0"/>
              <a:t>charlatan, that's what I do for a living.” </a:t>
            </a:r>
            <a:r>
              <a:rPr lang="en-US" dirty="0"/>
              <a:t>– James Randi</a:t>
            </a:r>
          </a:p>
          <a:p>
            <a:pPr lvl="1"/>
            <a:r>
              <a:rPr lang="en-US" dirty="0"/>
              <a:t>Their first question is, “What’s this trick?”</a:t>
            </a:r>
          </a:p>
          <a:p>
            <a:pPr lvl="1"/>
            <a:r>
              <a:rPr lang="en-US" dirty="0"/>
              <a:t>Most importantly, they understand that </a:t>
            </a:r>
            <a:r>
              <a:rPr lang="en-US" i="1" dirty="0"/>
              <a:t>they too can be fooled</a:t>
            </a:r>
            <a:r>
              <a:rPr lang="en-US" dirty="0"/>
              <a:t>, if they can’t fully control the scenario.</a:t>
            </a:r>
          </a:p>
          <a:p>
            <a:pPr lvl="1"/>
            <a:r>
              <a:rPr lang="en-US" dirty="0"/>
              <a:t>They’re also a little upset that people make money doing bad magic tricks by pretending they’re real!</a:t>
            </a:r>
          </a:p>
          <a:p>
            <a:pPr lvl="1"/>
            <a:r>
              <a:rPr lang="en-US" dirty="0"/>
              <a:t>This is why magicians have been some of the best debunkers for a very long time.</a:t>
            </a:r>
          </a:p>
        </p:txBody>
      </p:sp>
      <p:sp>
        <p:nvSpPr>
          <p:cNvPr id="4" name="Date Placeholder 3">
            <a:extLst>
              <a:ext uri="{FF2B5EF4-FFF2-40B4-BE49-F238E27FC236}">
                <a16:creationId xmlns:a16="http://schemas.microsoft.com/office/drawing/2014/main" id="{14902007-0AE4-B598-C998-632C6CC2FC9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B26BC32-D724-6FEE-BF02-FE6BBBF916A8}"/>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4E51B42C-C1EA-B0E5-33BE-659C4E272603}"/>
              </a:ext>
            </a:extLst>
          </p:cNvPr>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pic>
        <p:nvPicPr>
          <p:cNvPr id="5122" name="Picture 2" descr="Magicians Rentals on Long Island -">
            <a:extLst>
              <a:ext uri="{FF2B5EF4-FFF2-40B4-BE49-F238E27FC236}">
                <a16:creationId xmlns:a16="http://schemas.microsoft.com/office/drawing/2014/main" id="{F3E00EE9-FAFA-E4CA-155E-D2BC65E1A1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842" t="6875" r="12540" b="10000"/>
          <a:stretch>
            <a:fillRect/>
          </a:stretch>
        </p:blipFill>
        <p:spPr bwMode="auto">
          <a:xfrm>
            <a:off x="6559484" y="1611085"/>
            <a:ext cx="2293306" cy="24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943591"/>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4738-A95F-7CCB-9AEE-538F46C9060D}"/>
              </a:ext>
            </a:extLst>
          </p:cNvPr>
          <p:cNvSpPr>
            <a:spLocks noGrp="1"/>
          </p:cNvSpPr>
          <p:nvPr>
            <p:ph type="title"/>
          </p:nvPr>
        </p:nvSpPr>
        <p:spPr/>
        <p:txBody>
          <a:bodyPr/>
          <a:lstStyle/>
          <a:p>
            <a:r>
              <a:rPr lang="en-US" dirty="0">
                <a:hlinkClick r:id="rId2"/>
              </a:rPr>
              <a:t>Harry Houdini</a:t>
            </a:r>
            <a:r>
              <a:rPr lang="en-US" dirty="0"/>
              <a:t>: The OG Paranormal Debunker</a:t>
            </a:r>
          </a:p>
        </p:txBody>
      </p:sp>
      <p:sp>
        <p:nvSpPr>
          <p:cNvPr id="3" name="Content Placeholder 2">
            <a:extLst>
              <a:ext uri="{FF2B5EF4-FFF2-40B4-BE49-F238E27FC236}">
                <a16:creationId xmlns:a16="http://schemas.microsoft.com/office/drawing/2014/main" id="{44880A1F-B060-684A-711B-011A0B13F5C2}"/>
              </a:ext>
            </a:extLst>
          </p:cNvPr>
          <p:cNvSpPr>
            <a:spLocks noGrp="1"/>
          </p:cNvSpPr>
          <p:nvPr>
            <p:ph idx="1"/>
          </p:nvPr>
        </p:nvSpPr>
        <p:spPr/>
        <p:txBody>
          <a:bodyPr>
            <a:normAutofit/>
          </a:bodyPr>
          <a:lstStyle/>
          <a:p>
            <a:r>
              <a:rPr lang="en-US" sz="2000" dirty="0"/>
              <a:t>Houdini was born Erik Weisz in Budapest Hungary</a:t>
            </a:r>
            <a:br>
              <a:rPr lang="en-US" sz="2000" dirty="0"/>
            </a:br>
            <a:r>
              <a:rPr lang="en-US" sz="2000" dirty="0"/>
              <a:t>in 1874, immigrating to the United States in 1878.</a:t>
            </a:r>
          </a:p>
          <a:p>
            <a:r>
              <a:rPr lang="en-US" sz="2000" dirty="0"/>
              <a:t>As a teenager, he began working as a magician, </a:t>
            </a:r>
            <a:br>
              <a:rPr lang="en-US" sz="2000" dirty="0"/>
            </a:br>
            <a:r>
              <a:rPr lang="en-US" sz="2000" dirty="0"/>
              <a:t>adopting the stage name “Harry Houdini” after a French</a:t>
            </a:r>
            <a:br>
              <a:rPr lang="en-US" sz="2000" dirty="0"/>
            </a:br>
            <a:r>
              <a:rPr lang="en-US" sz="2000" dirty="0"/>
              <a:t>magician he admired.</a:t>
            </a:r>
          </a:p>
          <a:p>
            <a:r>
              <a:rPr lang="en-US" sz="2000" dirty="0"/>
              <a:t>By most reports, he was a competent magician, but not</a:t>
            </a:r>
            <a:br>
              <a:rPr lang="en-US" sz="2000" dirty="0"/>
            </a:br>
            <a:r>
              <a:rPr lang="en-US" sz="2000" dirty="0"/>
              <a:t>noteworthy, so he soon turned his talents to performing</a:t>
            </a:r>
            <a:br>
              <a:rPr lang="en-US" sz="2000" dirty="0"/>
            </a:br>
            <a:r>
              <a:rPr lang="en-US" sz="2000" dirty="0"/>
              <a:t>escape acts, which made him world famous and quite</a:t>
            </a:r>
            <a:br>
              <a:rPr lang="en-US" sz="2000" dirty="0"/>
            </a:br>
            <a:r>
              <a:rPr lang="en-US" sz="2000" dirty="0"/>
              <a:t>wealthy.</a:t>
            </a:r>
          </a:p>
          <a:p>
            <a:r>
              <a:rPr lang="en-US" sz="2000" dirty="0"/>
              <a:t>His famous acts included the </a:t>
            </a:r>
            <a:r>
              <a:rPr lang="en-US" sz="2000" dirty="0">
                <a:hlinkClick r:id="rId3"/>
              </a:rPr>
              <a:t>Chinese Water Torture</a:t>
            </a:r>
            <a:br>
              <a:rPr lang="en-US" sz="2000" dirty="0">
                <a:hlinkClick r:id="rId3"/>
              </a:rPr>
            </a:br>
            <a:r>
              <a:rPr lang="en-US" sz="2000" dirty="0">
                <a:hlinkClick r:id="rId3"/>
              </a:rPr>
              <a:t>Cell</a:t>
            </a:r>
            <a:r>
              <a:rPr lang="en-US" sz="2000" dirty="0"/>
              <a:t> and the </a:t>
            </a:r>
            <a:r>
              <a:rPr lang="en-US" sz="2000" dirty="0">
                <a:hlinkClick r:id="rId4"/>
              </a:rPr>
              <a:t>Overboard Box Escape</a:t>
            </a:r>
            <a:r>
              <a:rPr lang="en-US" sz="2000" dirty="0"/>
              <a:t>.</a:t>
            </a:r>
          </a:p>
          <a:p>
            <a:r>
              <a:rPr lang="en-US" sz="2000" dirty="0"/>
              <a:t>He also had not very successful</a:t>
            </a:r>
            <a:br>
              <a:rPr lang="en-US" sz="2000" dirty="0"/>
            </a:br>
            <a:r>
              <a:rPr lang="en-US" sz="2000" dirty="0"/>
              <a:t>acting career.</a:t>
            </a:r>
          </a:p>
        </p:txBody>
      </p:sp>
      <p:sp>
        <p:nvSpPr>
          <p:cNvPr id="4" name="Date Placeholder 3">
            <a:extLst>
              <a:ext uri="{FF2B5EF4-FFF2-40B4-BE49-F238E27FC236}">
                <a16:creationId xmlns:a16="http://schemas.microsoft.com/office/drawing/2014/main" id="{5986BFDD-BE48-5CAE-C24C-2B603172200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38E7DAE-E6F8-375D-79F4-5E4190ACBD09}"/>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2AC267B1-BBA0-1B7E-CE5C-29A5E2ECD0F0}"/>
              </a:ext>
            </a:extLst>
          </p:cNvPr>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pic>
        <p:nvPicPr>
          <p:cNvPr id="6146" name="Picture 2">
            <a:extLst>
              <a:ext uri="{FF2B5EF4-FFF2-40B4-BE49-F238E27FC236}">
                <a16:creationId xmlns:a16="http://schemas.microsoft.com/office/drawing/2014/main" id="{3679CDD2-6EAE-DDB0-4AFD-3492E2BA2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284" y="1004418"/>
            <a:ext cx="1651711" cy="27946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ndefined">
            <a:extLst>
              <a:ext uri="{FF2B5EF4-FFF2-40B4-BE49-F238E27FC236}">
                <a16:creationId xmlns:a16="http://schemas.microsoft.com/office/drawing/2014/main" id="{6F569D37-B778-609A-53B3-E03E11D884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6995" y="3919111"/>
            <a:ext cx="1934287" cy="258463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undefined">
            <a:extLst>
              <a:ext uri="{FF2B5EF4-FFF2-40B4-BE49-F238E27FC236}">
                <a16:creationId xmlns:a16="http://schemas.microsoft.com/office/drawing/2014/main" id="{0691E528-C85C-B961-4641-604E0073C3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393" t="8254" r="22470" b="14286"/>
          <a:stretch>
            <a:fillRect/>
          </a:stretch>
        </p:blipFill>
        <p:spPr bwMode="auto">
          <a:xfrm>
            <a:off x="4877000" y="4583394"/>
            <a:ext cx="1913339" cy="212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959104"/>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8C9A8-2C9F-4D26-099C-7A114C6B2EA4}"/>
              </a:ext>
            </a:extLst>
          </p:cNvPr>
          <p:cNvSpPr>
            <a:spLocks noGrp="1"/>
          </p:cNvSpPr>
          <p:nvPr>
            <p:ph type="title"/>
          </p:nvPr>
        </p:nvSpPr>
        <p:spPr/>
        <p:txBody>
          <a:bodyPr/>
          <a:lstStyle/>
          <a:p>
            <a:r>
              <a:rPr lang="en-US" dirty="0"/>
              <a:t>Houdini vs. Spiritualism</a:t>
            </a:r>
          </a:p>
        </p:txBody>
      </p:sp>
      <p:sp>
        <p:nvSpPr>
          <p:cNvPr id="3" name="Content Placeholder 2">
            <a:extLst>
              <a:ext uri="{FF2B5EF4-FFF2-40B4-BE49-F238E27FC236}">
                <a16:creationId xmlns:a16="http://schemas.microsoft.com/office/drawing/2014/main" id="{E497EE8A-44E9-797C-AC47-32AE00C210F8}"/>
              </a:ext>
            </a:extLst>
          </p:cNvPr>
          <p:cNvSpPr>
            <a:spLocks noGrp="1"/>
          </p:cNvSpPr>
          <p:nvPr>
            <p:ph idx="1"/>
          </p:nvPr>
        </p:nvSpPr>
        <p:spPr/>
        <p:txBody>
          <a:bodyPr>
            <a:normAutofit lnSpcReduction="10000"/>
          </a:bodyPr>
          <a:lstStyle/>
          <a:p>
            <a:r>
              <a:rPr lang="en-US" sz="2000" dirty="0"/>
              <a:t>As a magician, Houdini saw spiritualists and mediums </a:t>
            </a:r>
            <a:br>
              <a:rPr lang="en-US" sz="2000" dirty="0"/>
            </a:br>
            <a:r>
              <a:rPr lang="en-US" sz="2000" dirty="0"/>
              <a:t>as simple frauds, and began challenging them in </a:t>
            </a:r>
            <a:br>
              <a:rPr lang="en-US" sz="2000" dirty="0"/>
            </a:br>
            <a:r>
              <a:rPr lang="en-US" sz="2000" dirty="0"/>
              <a:t>earnest in around 1920.</a:t>
            </a:r>
          </a:p>
          <a:p>
            <a:r>
              <a:rPr lang="en-US" sz="2000" dirty="0"/>
              <a:t>Among the people he exposed were:</a:t>
            </a:r>
          </a:p>
          <a:p>
            <a:pPr lvl="1"/>
            <a:r>
              <a:rPr lang="en-US" sz="1800" dirty="0">
                <a:hlinkClick r:id="rId3"/>
              </a:rPr>
              <a:t>George Valentine</a:t>
            </a:r>
            <a:endParaRPr lang="en-US" sz="1800" dirty="0"/>
          </a:p>
          <a:p>
            <a:pPr lvl="1"/>
            <a:r>
              <a:rPr lang="en-US" sz="1800" dirty="0">
                <a:hlinkClick r:id="rId4"/>
              </a:rPr>
              <a:t>Mina “Margery” Crandon</a:t>
            </a:r>
            <a:endParaRPr lang="en-US" sz="1800" dirty="0"/>
          </a:p>
          <a:p>
            <a:pPr lvl="1"/>
            <a:r>
              <a:rPr lang="en-US" sz="1800" dirty="0">
                <a:hlinkClick r:id="rId5"/>
              </a:rPr>
              <a:t>Joaquín Argamasilla</a:t>
            </a:r>
            <a:r>
              <a:rPr lang="en-US" sz="1800" dirty="0"/>
              <a:t> (“The Spaniard with the X-ray Eyes”)</a:t>
            </a:r>
          </a:p>
          <a:p>
            <a:r>
              <a:rPr lang="en-US" sz="2000" dirty="0"/>
              <a:t>His close friend Arthur Conan Doyle (author of “Sherlock Holmes”) was a passionate believer in spiritualism, married to a self-proclaimed medium named Jean.</a:t>
            </a:r>
          </a:p>
          <a:p>
            <a:pPr lvl="1"/>
            <a:r>
              <a:rPr lang="en-US" sz="1600" dirty="0"/>
              <a:t>In 1922, Conan Doyle arranged for a séance, in which Jean contacted Houdini’s dead mother, to whom he’d been very close.  </a:t>
            </a:r>
          </a:p>
          <a:p>
            <a:pPr lvl="1"/>
            <a:r>
              <a:rPr lang="en-US" sz="1600" dirty="0"/>
              <a:t>Jean wrote 15 pages as his mother.  </a:t>
            </a:r>
          </a:p>
          <a:p>
            <a:pPr lvl="1"/>
            <a:r>
              <a:rPr lang="en-US" sz="1600" dirty="0"/>
              <a:t>Houdini declared them fake, based on the facts that</a:t>
            </a:r>
          </a:p>
          <a:p>
            <a:pPr lvl="2"/>
            <a:r>
              <a:rPr lang="en-US" sz="1600" dirty="0"/>
              <a:t>His “mother” put a cross at the top of the first page, in spite of the fact they were Jewish.</a:t>
            </a:r>
          </a:p>
          <a:p>
            <a:pPr lvl="2"/>
            <a:r>
              <a:rPr lang="en-US" sz="1600" dirty="0"/>
              <a:t>The pages were written in English, a language his mother could </a:t>
            </a:r>
            <a:r>
              <a:rPr lang="en-US" sz="1600" i="1" dirty="0"/>
              <a:t>barely</a:t>
            </a:r>
            <a:r>
              <a:rPr lang="en-US" sz="1600" dirty="0"/>
              <a:t> speak.</a:t>
            </a:r>
          </a:p>
          <a:p>
            <a:pPr lvl="1"/>
            <a:r>
              <a:rPr lang="en-US" sz="1600" dirty="0">
                <a:hlinkClick r:id="rId6"/>
              </a:rPr>
              <a:t>This ended his friendship with Conan Doyle</a:t>
            </a:r>
            <a:r>
              <a:rPr lang="en-US" sz="1600" dirty="0"/>
              <a:t>.</a:t>
            </a:r>
          </a:p>
          <a:p>
            <a:r>
              <a:rPr lang="en-US" sz="2000" dirty="0"/>
              <a:t>Houdini became an inspiration to skeptics and debunkers to this day.</a:t>
            </a:r>
          </a:p>
        </p:txBody>
      </p:sp>
      <p:sp>
        <p:nvSpPr>
          <p:cNvPr id="4" name="Date Placeholder 3">
            <a:extLst>
              <a:ext uri="{FF2B5EF4-FFF2-40B4-BE49-F238E27FC236}">
                <a16:creationId xmlns:a16="http://schemas.microsoft.com/office/drawing/2014/main" id="{7D388892-7256-CB1C-AC22-07FA118B882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C3A940A-494C-5088-EDD6-A6A8F5FDC978}"/>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E880B939-DF63-C46E-9DC4-3942067A563C}"/>
              </a:ext>
            </a:extLst>
          </p:cNvPr>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pic>
        <p:nvPicPr>
          <p:cNvPr id="7170" name="Picture 2" descr="Doyle in 1914">
            <a:extLst>
              <a:ext uri="{FF2B5EF4-FFF2-40B4-BE49-F238E27FC236}">
                <a16:creationId xmlns:a16="http://schemas.microsoft.com/office/drawing/2014/main" id="{1B6E85C3-5981-7590-D4B9-0E1F6EB142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2262" y="471448"/>
            <a:ext cx="1874595" cy="24710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57771F-6605-ECCC-67F6-1B32DF8E4DCD}"/>
              </a:ext>
            </a:extLst>
          </p:cNvPr>
          <p:cNvSpPr txBox="1"/>
          <p:nvPr/>
        </p:nvSpPr>
        <p:spPr>
          <a:xfrm>
            <a:off x="6962942" y="2973805"/>
            <a:ext cx="1796143" cy="307777"/>
          </a:xfrm>
          <a:prstGeom prst="rect">
            <a:avLst/>
          </a:prstGeom>
          <a:noFill/>
        </p:spPr>
        <p:txBody>
          <a:bodyPr wrap="square" rtlCol="0">
            <a:spAutoFit/>
          </a:bodyPr>
          <a:lstStyle/>
          <a:p>
            <a:pPr algn="ctr"/>
            <a:r>
              <a:rPr lang="en-US" sz="1400" dirty="0">
                <a:latin typeface="+mn-lt"/>
              </a:rPr>
              <a:t>Arthur Conan Doyle</a:t>
            </a:r>
          </a:p>
        </p:txBody>
      </p:sp>
    </p:spTree>
    <p:extLst>
      <p:ext uri="{BB962C8B-B14F-4D97-AF65-F5344CB8AC3E}">
        <p14:creationId xmlns:p14="http://schemas.microsoft.com/office/powerpoint/2010/main" val="1765588523"/>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2F3B-78F5-1A62-CC56-7AFDF6E4BA72}"/>
              </a:ext>
            </a:extLst>
          </p:cNvPr>
          <p:cNvSpPr>
            <a:spLocks noGrp="1"/>
          </p:cNvSpPr>
          <p:nvPr>
            <p:ph type="title"/>
          </p:nvPr>
        </p:nvSpPr>
        <p:spPr/>
        <p:txBody>
          <a:bodyPr/>
          <a:lstStyle/>
          <a:p>
            <a:r>
              <a:rPr lang="en-US" dirty="0"/>
              <a:t>Paranormal Research</a:t>
            </a:r>
          </a:p>
        </p:txBody>
      </p:sp>
      <p:sp>
        <p:nvSpPr>
          <p:cNvPr id="3" name="Content Placeholder 2">
            <a:extLst>
              <a:ext uri="{FF2B5EF4-FFF2-40B4-BE49-F238E27FC236}">
                <a16:creationId xmlns:a16="http://schemas.microsoft.com/office/drawing/2014/main" id="{A3B5B858-715D-DA4D-5B92-BE58B2283BA5}"/>
              </a:ext>
            </a:extLst>
          </p:cNvPr>
          <p:cNvSpPr>
            <a:spLocks noGrp="1"/>
          </p:cNvSpPr>
          <p:nvPr>
            <p:ph idx="1"/>
          </p:nvPr>
        </p:nvSpPr>
        <p:spPr/>
        <p:txBody>
          <a:bodyPr>
            <a:normAutofit/>
          </a:bodyPr>
          <a:lstStyle/>
          <a:p>
            <a:r>
              <a:rPr lang="en-US" sz="2000" dirty="0"/>
              <a:t>“Serious psychic research” began concurrently </a:t>
            </a:r>
            <a:br>
              <a:rPr lang="en-US" sz="2000" dirty="0"/>
            </a:br>
            <a:r>
              <a:rPr lang="en-US" sz="2000" dirty="0"/>
              <a:t>with the increased popularity of spiritualism.</a:t>
            </a:r>
          </a:p>
          <a:p>
            <a:r>
              <a:rPr lang="en-US" sz="2000" dirty="0"/>
              <a:t>One of the first societies dedicated to this research is</a:t>
            </a:r>
            <a:br>
              <a:rPr lang="en-US" sz="2000" dirty="0"/>
            </a:br>
            <a:r>
              <a:rPr lang="en-US" sz="2000" dirty="0"/>
              <a:t>the society for psychical research, established</a:t>
            </a:r>
            <a:br>
              <a:rPr lang="en-US" sz="2000" dirty="0"/>
            </a:br>
            <a:r>
              <a:rPr lang="en-US" sz="2000" dirty="0"/>
              <a:t>in London in 1882.</a:t>
            </a:r>
          </a:p>
          <a:p>
            <a:pPr lvl="1"/>
            <a:r>
              <a:rPr lang="en-US" sz="1800" dirty="0"/>
              <a:t>Originally, the organization did a lot of work exposing fraudulent psychics</a:t>
            </a:r>
          </a:p>
          <a:p>
            <a:pPr lvl="1"/>
            <a:r>
              <a:rPr lang="en-US" sz="1800" dirty="0"/>
              <a:t>This angered a lot of people, who left the organization, including Arthur Conan Doyle.</a:t>
            </a:r>
          </a:p>
          <a:p>
            <a:pPr lvl="1"/>
            <a:r>
              <a:rPr lang="en-US" sz="1800" dirty="0"/>
              <a:t>Later the group turned decidedly more pro-paranormal.</a:t>
            </a:r>
          </a:p>
          <a:p>
            <a:r>
              <a:rPr lang="en-US" sz="2200" dirty="0"/>
              <a:t>They </a:t>
            </a:r>
            <a:r>
              <a:rPr lang="en-US" sz="2200" dirty="0">
                <a:hlinkClick r:id="rId2"/>
              </a:rPr>
              <a:t>still exist today</a:t>
            </a:r>
            <a:endParaRPr lang="en-US" sz="2200" dirty="0"/>
          </a:p>
          <a:p>
            <a:pPr lvl="1"/>
            <a:r>
              <a:rPr lang="en-US" sz="1800" dirty="0"/>
              <a:t>Including (paper!) magazine and journal</a:t>
            </a:r>
          </a:p>
          <a:p>
            <a:pPr lvl="1"/>
            <a:r>
              <a:rPr lang="en-US" sz="1800" dirty="0"/>
              <a:t>Appears to be mostly anecdotal and opinion pieces.</a:t>
            </a:r>
          </a:p>
          <a:p>
            <a:r>
              <a:rPr lang="en-US" sz="2200" dirty="0"/>
              <a:t>Other 19</a:t>
            </a:r>
            <a:r>
              <a:rPr lang="en-US" sz="2200" baseline="30000" dirty="0"/>
              <a:t>th</a:t>
            </a:r>
            <a:r>
              <a:rPr lang="en-US" sz="2200" dirty="0"/>
              <a:t> Century paranormal research societies include</a:t>
            </a:r>
          </a:p>
          <a:p>
            <a:pPr lvl="1"/>
            <a:r>
              <a:rPr lang="en-US" sz="1800" dirty="0">
                <a:hlinkClick r:id="rId3"/>
              </a:rPr>
              <a:t>The American Society for Psychical Research </a:t>
            </a:r>
            <a:r>
              <a:rPr lang="en-US" sz="1800" dirty="0"/>
              <a:t>(1884)</a:t>
            </a:r>
          </a:p>
          <a:p>
            <a:pPr lvl="1"/>
            <a:r>
              <a:rPr lang="en-US" sz="1800" dirty="0">
                <a:hlinkClick r:id="rId4"/>
              </a:rPr>
              <a:t>Association for the Scientific Study of Anomalous Phenomena </a:t>
            </a:r>
            <a:r>
              <a:rPr lang="en-US" sz="1800" dirty="0"/>
              <a:t>(1881)</a:t>
            </a:r>
          </a:p>
          <a:p>
            <a:pPr lvl="1"/>
            <a:r>
              <a:rPr lang="en-US" sz="1800" dirty="0">
                <a:hlinkClick r:id="rId5"/>
              </a:rPr>
              <a:t>College of Psychic Studies </a:t>
            </a:r>
            <a:r>
              <a:rPr lang="en-US" sz="1800" dirty="0"/>
              <a:t>(1884)</a:t>
            </a:r>
          </a:p>
          <a:p>
            <a:pPr lvl="1"/>
            <a:endParaRPr lang="en-US" sz="1800" dirty="0"/>
          </a:p>
          <a:p>
            <a:pPr lvl="1"/>
            <a:endParaRPr lang="en-US" sz="1800" dirty="0"/>
          </a:p>
          <a:p>
            <a:pPr lvl="1"/>
            <a:endParaRPr lang="en-US" sz="1800" dirty="0"/>
          </a:p>
        </p:txBody>
      </p:sp>
      <p:sp>
        <p:nvSpPr>
          <p:cNvPr id="4" name="Date Placeholder 3">
            <a:extLst>
              <a:ext uri="{FF2B5EF4-FFF2-40B4-BE49-F238E27FC236}">
                <a16:creationId xmlns:a16="http://schemas.microsoft.com/office/drawing/2014/main" id="{9EB1EE72-AE20-339D-8CFF-89FCF6F6885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025FB92-276F-3B76-F321-2DAA07384DEB}"/>
              </a:ext>
            </a:extLst>
          </p:cNvPr>
          <p:cNvSpPr>
            <a:spLocks noGrp="1"/>
          </p:cNvSpPr>
          <p:nvPr>
            <p:ph type="ftr" sz="quarter" idx="11"/>
          </p:nvPr>
        </p:nvSpPr>
        <p:spPr/>
        <p:txBody>
          <a:bodyPr/>
          <a:lstStyle/>
          <a:p>
            <a:pPr>
              <a:defRPr/>
            </a:pPr>
            <a:r>
              <a:rPr lang="en-US"/>
              <a:t>Spooky Bad Paranormal Research</a:t>
            </a:r>
            <a:endParaRPr lang="en-US">
              <a:latin typeface="+mn-lt"/>
            </a:endParaRPr>
          </a:p>
        </p:txBody>
      </p:sp>
      <p:sp>
        <p:nvSpPr>
          <p:cNvPr id="6" name="Slide Number Placeholder 5">
            <a:extLst>
              <a:ext uri="{FF2B5EF4-FFF2-40B4-BE49-F238E27FC236}">
                <a16:creationId xmlns:a16="http://schemas.microsoft.com/office/drawing/2014/main" id="{C092EF32-F656-B7DE-62B6-AFA0572EB96F}"/>
              </a:ext>
            </a:extLst>
          </p:cNvPr>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pic>
        <p:nvPicPr>
          <p:cNvPr id="1026" name="Picture 2">
            <a:extLst>
              <a:ext uri="{FF2B5EF4-FFF2-40B4-BE49-F238E27FC236}">
                <a16:creationId xmlns:a16="http://schemas.microsoft.com/office/drawing/2014/main" id="{02B75D4B-1E48-CDF2-E60C-7A4D8B760A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4530" y="471448"/>
            <a:ext cx="2297757" cy="2297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148784"/>
      </p:ext>
    </p:extLst>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37683</TotalTime>
  <Words>4146</Words>
  <Application>Microsoft Macintosh PowerPoint</Application>
  <PresentationFormat>On-screen Show (4:3)</PresentationFormat>
  <Paragraphs>384</Paragraphs>
  <Slides>31</Slides>
  <Notes>2</Notes>
  <HiddenSlides>0</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Times New Roman</vt:lpstr>
      <vt:lpstr>Clarity</vt:lpstr>
      <vt:lpstr>SPooky Bad Paranormal Studies</vt:lpstr>
      <vt:lpstr>What is Paranormal?</vt:lpstr>
      <vt:lpstr>History of the “Paranormal”</vt:lpstr>
      <vt:lpstr>Spiritualism</vt:lpstr>
      <vt:lpstr>A Playground for Con Artists</vt:lpstr>
      <vt:lpstr>Enter Magicians…</vt:lpstr>
      <vt:lpstr>Harry Houdini: The OG Paranormal Debunker</vt:lpstr>
      <vt:lpstr>Houdini vs. Spiritualism</vt:lpstr>
      <vt:lpstr>Paranormal Research</vt:lpstr>
      <vt:lpstr>Psychic Research in Ghostbusters (1984)</vt:lpstr>
      <vt:lpstr>Extraordinary Claims Require Extraordinary Evidence</vt:lpstr>
      <vt:lpstr>Example: Zener Cards</vt:lpstr>
      <vt:lpstr>What if I get the right card a little more than chance?</vt:lpstr>
      <vt:lpstr>SRI International</vt:lpstr>
      <vt:lpstr>Why was the CIA Interested in Psychic Phenomena?</vt:lpstr>
      <vt:lpstr>Stargate Project</vt:lpstr>
      <vt:lpstr>Uri Geller</vt:lpstr>
      <vt:lpstr>SRI Research on Uri Geller</vt:lpstr>
      <vt:lpstr>Results of the Tests</vt:lpstr>
      <vt:lpstr>Ray Hyman’s Analysis of Geller</vt:lpstr>
      <vt:lpstr>Uri Geller on Johnny Carson</vt:lpstr>
      <vt:lpstr>James Randi: Modern Houdini</vt:lpstr>
      <vt:lpstr>Uri Geller’s Career</vt:lpstr>
      <vt:lpstr>The End of Stargate</vt:lpstr>
      <vt:lpstr>One Million Dollar Paranormal Challenge</vt:lpstr>
      <vt:lpstr>Tests at The Amazing Meeting (skeptic conference)</vt:lpstr>
      <vt:lpstr>Some Notable Refusals</vt:lpstr>
      <vt:lpstr>Detailed Studies of Psychic Research</vt:lpstr>
      <vt:lpstr>The Book’s Conclusions</vt:lpstr>
      <vt:lpstr>Psychic Research Today</vt:lpstr>
      <vt:lpstr>Overview of Paranormal Research</vt:lpstr>
    </vt:vector>
  </TitlesOfParts>
  <Company>Fermilab Beams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J Prebys</cp:lastModifiedBy>
  <cp:revision>1137</cp:revision>
  <cp:lastPrinted>2025-02-27T22:51:20Z</cp:lastPrinted>
  <dcterms:created xsi:type="dcterms:W3CDTF">2003-06-24T14:15:57Z</dcterms:created>
  <dcterms:modified xsi:type="dcterms:W3CDTF">2025-11-19T17:31:57Z</dcterms:modified>
</cp:coreProperties>
</file>